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6" r:id="rId2"/>
  </p:sldMasterIdLst>
  <p:notesMasterIdLst>
    <p:notesMasterId r:id="rId26"/>
  </p:notesMasterIdLst>
  <p:handoutMasterIdLst>
    <p:handoutMasterId r:id="rId27"/>
  </p:handoutMasterIdLst>
  <p:sldIdLst>
    <p:sldId id="1981" r:id="rId3"/>
    <p:sldId id="1983" r:id="rId4"/>
    <p:sldId id="1985" r:id="rId5"/>
    <p:sldId id="2001" r:id="rId6"/>
    <p:sldId id="2000" r:id="rId7"/>
    <p:sldId id="2002" r:id="rId8"/>
    <p:sldId id="1995" r:id="rId9"/>
    <p:sldId id="1987" r:id="rId10"/>
    <p:sldId id="272" r:id="rId11"/>
    <p:sldId id="1989" r:id="rId12"/>
    <p:sldId id="1990" r:id="rId13"/>
    <p:sldId id="1991" r:id="rId14"/>
    <p:sldId id="1992" r:id="rId15"/>
    <p:sldId id="1993" r:id="rId16"/>
    <p:sldId id="2003" r:id="rId17"/>
    <p:sldId id="1994" r:id="rId18"/>
    <p:sldId id="289" r:id="rId19"/>
    <p:sldId id="291" r:id="rId20"/>
    <p:sldId id="292" r:id="rId21"/>
    <p:sldId id="278" r:id="rId22"/>
    <p:sldId id="1996" r:id="rId23"/>
    <p:sldId id="1999" r:id="rId24"/>
    <p:sldId id="1980" r:id="rId25"/>
  </p:sldIdLst>
  <p:sldSz cx="12192000" cy="6858000"/>
  <p:notesSz cx="6858000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61" userDrawn="1">
          <p15:clr>
            <a:srgbClr val="A4A3A4"/>
          </p15:clr>
        </p15:guide>
        <p15:guide id="2" pos="733" userDrawn="1">
          <p15:clr>
            <a:srgbClr val="A4A3A4"/>
          </p15:clr>
        </p15:guide>
        <p15:guide id="3" orient="horz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рданов Булат Маратович" initials="МБМ" lastIdx="2" clrIdx="0">
    <p:extLst>
      <p:ext uri="{19B8F6BF-5375-455C-9EA6-DF929625EA0E}">
        <p15:presenceInfo xmlns:p15="http://schemas.microsoft.com/office/powerpoint/2012/main" userId="Марданов Булат Маратович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9900FF"/>
    <a:srgbClr val="00FF00"/>
    <a:srgbClr val="9966FF"/>
    <a:srgbClr val="F16B8B"/>
    <a:srgbClr val="FBB615"/>
    <a:srgbClr val="548235"/>
    <a:srgbClr val="006600"/>
    <a:srgbClr val="9999FF"/>
    <a:srgbClr val="D8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2932" autoAdjust="0"/>
  </p:normalViewPr>
  <p:slideViewPr>
    <p:cSldViewPr snapToGrid="0">
      <p:cViewPr varScale="1">
        <p:scale>
          <a:sx n="85" d="100"/>
          <a:sy n="85" d="100"/>
        </p:scale>
        <p:origin x="590" y="86"/>
      </p:cViewPr>
      <p:guideLst>
        <p:guide orient="horz" pos="1661"/>
        <p:guide pos="733"/>
        <p:guide orient="horz" pos="38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6" d="100"/>
          <a:sy n="46" d="100"/>
        </p:scale>
        <p:origin x="2728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781FF8-2411-440F-B270-A17B5439FE2E}" type="doc">
      <dgm:prSet loTypeId="urn:microsoft.com/office/officeart/2005/8/layout/cycle3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A5A25C-E044-4069-A4C0-36DF8E4DABEE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endParaRPr lang="ru-RU" sz="2400" dirty="0"/>
        </a:p>
        <a:p>
          <a:pPr>
            <a:spcAft>
              <a:spcPts val="0"/>
            </a:spcAft>
          </a:pPr>
          <a:r>
            <a:rPr lang="ru-RU" sz="2400" dirty="0"/>
            <a:t>Обучение/</a:t>
          </a:r>
        </a:p>
        <a:p>
          <a:pPr>
            <a:spcAft>
              <a:spcPts val="0"/>
            </a:spcAft>
          </a:pPr>
          <a:r>
            <a:rPr lang="ru-RU" sz="2400" dirty="0"/>
            <a:t>акселерация</a:t>
          </a:r>
        </a:p>
        <a:p>
          <a:endParaRPr lang="ru-RU" sz="2400" dirty="0"/>
        </a:p>
      </dgm:t>
    </dgm:pt>
    <dgm:pt modelId="{AB82AC30-00C8-4E6A-A29E-F316EB76D019}" type="parTrans" cxnId="{9FCF485A-148B-4619-AF11-5715AF0C4B9E}">
      <dgm:prSet/>
      <dgm:spPr/>
      <dgm:t>
        <a:bodyPr/>
        <a:lstStyle/>
        <a:p>
          <a:endParaRPr lang="ru-RU"/>
        </a:p>
      </dgm:t>
    </dgm:pt>
    <dgm:pt modelId="{F28877D6-61BD-41A8-9F67-FAC6832F7197}" type="sibTrans" cxnId="{9FCF485A-148B-4619-AF11-5715AF0C4B9E}">
      <dgm:prSet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B53BC1DC-7FDC-44A4-B852-F1C6C7250599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400" dirty="0"/>
            <a:t>Поиск покупателя</a:t>
          </a:r>
        </a:p>
      </dgm:t>
    </dgm:pt>
    <dgm:pt modelId="{00C0DFDD-C52D-407E-AA06-9D3ABEA73C2D}" type="parTrans" cxnId="{DF03E3E6-03B4-41A8-9A05-2D02FF0854E3}">
      <dgm:prSet/>
      <dgm:spPr/>
      <dgm:t>
        <a:bodyPr/>
        <a:lstStyle/>
        <a:p>
          <a:endParaRPr lang="ru-RU"/>
        </a:p>
      </dgm:t>
    </dgm:pt>
    <dgm:pt modelId="{362E10B9-5E0B-4703-95FF-302360323178}" type="sibTrans" cxnId="{DF03E3E6-03B4-41A8-9A05-2D02FF0854E3}">
      <dgm:prSet/>
      <dgm:spPr/>
      <dgm:t>
        <a:bodyPr/>
        <a:lstStyle/>
        <a:p>
          <a:endParaRPr lang="ru-RU"/>
        </a:p>
      </dgm:t>
    </dgm:pt>
    <dgm:pt modelId="{895904E2-023C-45AD-AE2D-F1843BD97016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ru-RU" sz="2400" dirty="0"/>
            <a:t>Сертификация/патентование</a:t>
          </a:r>
        </a:p>
      </dgm:t>
    </dgm:pt>
    <dgm:pt modelId="{B0A49976-1AE9-43FC-947E-97532CFE2A4F}" type="parTrans" cxnId="{97D95BC3-2997-4AA6-BC67-9F668DD332A8}">
      <dgm:prSet/>
      <dgm:spPr/>
      <dgm:t>
        <a:bodyPr/>
        <a:lstStyle/>
        <a:p>
          <a:endParaRPr lang="ru-RU"/>
        </a:p>
      </dgm:t>
    </dgm:pt>
    <dgm:pt modelId="{70678EBA-3853-4D04-A31C-E2A5FB90C474}" type="sibTrans" cxnId="{97D95BC3-2997-4AA6-BC67-9F668DD332A8}">
      <dgm:prSet/>
      <dgm:spPr/>
      <dgm:t>
        <a:bodyPr/>
        <a:lstStyle/>
        <a:p>
          <a:endParaRPr lang="ru-RU"/>
        </a:p>
      </dgm:t>
    </dgm:pt>
    <dgm:pt modelId="{5316C1D5-823F-434D-BE43-0193AE378D48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400" dirty="0"/>
            <a:t>Сопровождение контракта</a:t>
          </a:r>
        </a:p>
      </dgm:t>
    </dgm:pt>
    <dgm:pt modelId="{C04B8CE3-B508-4EEE-A43E-C67E2AE4674D}" type="parTrans" cxnId="{0297DFAE-A25F-496B-B15A-A08A0E533E3E}">
      <dgm:prSet/>
      <dgm:spPr/>
      <dgm:t>
        <a:bodyPr/>
        <a:lstStyle/>
        <a:p>
          <a:endParaRPr lang="ru-RU"/>
        </a:p>
      </dgm:t>
    </dgm:pt>
    <dgm:pt modelId="{2AC19942-38EA-47B6-9425-ABB78ABE0CD4}" type="sibTrans" cxnId="{0297DFAE-A25F-496B-B15A-A08A0E533E3E}">
      <dgm:prSet/>
      <dgm:spPr/>
      <dgm:t>
        <a:bodyPr/>
        <a:lstStyle/>
        <a:p>
          <a:endParaRPr lang="ru-RU"/>
        </a:p>
      </dgm:t>
    </dgm:pt>
    <dgm:pt modelId="{E42CECD5-5892-45BF-8577-04B99F238A1C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ru-RU" sz="2400" dirty="0" err="1"/>
            <a:t>Софинансирование</a:t>
          </a:r>
          <a:r>
            <a:rPr lang="ru-RU" sz="2400" dirty="0"/>
            <a:t> доставки</a:t>
          </a:r>
        </a:p>
      </dgm:t>
    </dgm:pt>
    <dgm:pt modelId="{8C2ECEFD-2A7F-429B-B163-488C6BE1E92E}" type="parTrans" cxnId="{691C285E-1FDF-4DF6-9790-7C49C1AFD415}">
      <dgm:prSet/>
      <dgm:spPr/>
      <dgm:t>
        <a:bodyPr/>
        <a:lstStyle/>
        <a:p>
          <a:endParaRPr lang="ru-RU"/>
        </a:p>
      </dgm:t>
    </dgm:pt>
    <dgm:pt modelId="{C8C4B90F-AD5D-48F1-91FE-6B90AD757F43}" type="sibTrans" cxnId="{691C285E-1FDF-4DF6-9790-7C49C1AFD415}">
      <dgm:prSet/>
      <dgm:spPr/>
      <dgm:t>
        <a:bodyPr/>
        <a:lstStyle/>
        <a:p>
          <a:endParaRPr lang="ru-RU"/>
        </a:p>
      </dgm:t>
    </dgm:pt>
    <dgm:pt modelId="{2FB50C44-BF6D-4252-9DE7-A676E8173ECA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400" dirty="0"/>
            <a:t>Международные </a:t>
          </a:r>
          <a:r>
            <a:rPr lang="ru-RU" sz="2400" dirty="0" err="1"/>
            <a:t>маркетплейсы</a:t>
          </a:r>
          <a:endParaRPr lang="ru-RU" sz="2400" dirty="0"/>
        </a:p>
      </dgm:t>
    </dgm:pt>
    <dgm:pt modelId="{61AB1682-2FCA-46D1-99E4-9C9F20124B45}" type="parTrans" cxnId="{FA9D1059-7443-4105-85C8-B1EE46BA0973}">
      <dgm:prSet/>
      <dgm:spPr/>
      <dgm:t>
        <a:bodyPr/>
        <a:lstStyle/>
        <a:p>
          <a:endParaRPr lang="ru-RU"/>
        </a:p>
      </dgm:t>
    </dgm:pt>
    <dgm:pt modelId="{C1998B94-C592-4683-ADEE-3A3B3D5AA6AC}" type="sibTrans" cxnId="{FA9D1059-7443-4105-85C8-B1EE46BA0973}">
      <dgm:prSet/>
      <dgm:spPr/>
      <dgm:t>
        <a:bodyPr/>
        <a:lstStyle/>
        <a:p>
          <a:endParaRPr lang="ru-RU"/>
        </a:p>
      </dgm:t>
    </dgm:pt>
    <dgm:pt modelId="{26DE03A1-9322-4020-8E4A-4B69FE5A6BC9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400" dirty="0"/>
            <a:t>Международные выставки</a:t>
          </a:r>
        </a:p>
      </dgm:t>
    </dgm:pt>
    <dgm:pt modelId="{63891684-2DC6-4ECF-99D1-7966257430C5}" type="parTrans" cxnId="{E7D1E192-0E01-4320-ACFC-4AC498003455}">
      <dgm:prSet/>
      <dgm:spPr/>
      <dgm:t>
        <a:bodyPr/>
        <a:lstStyle/>
        <a:p>
          <a:endParaRPr lang="ru-RU"/>
        </a:p>
      </dgm:t>
    </dgm:pt>
    <dgm:pt modelId="{F320C537-A1A8-4FCE-A37B-7693D510A853}" type="sibTrans" cxnId="{E7D1E192-0E01-4320-ACFC-4AC498003455}">
      <dgm:prSet/>
      <dgm:spPr/>
      <dgm:t>
        <a:bodyPr/>
        <a:lstStyle/>
        <a:p>
          <a:endParaRPr lang="ru-RU"/>
        </a:p>
      </dgm:t>
    </dgm:pt>
    <dgm:pt modelId="{2B9046F9-205B-4FA0-B2CF-DF77D2A9697B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400" dirty="0"/>
            <a:t>Маркетинговые/ патентные исследования</a:t>
          </a:r>
        </a:p>
      </dgm:t>
    </dgm:pt>
    <dgm:pt modelId="{EE3E5F06-4EB9-424F-98D3-5389E7808C5E}" type="parTrans" cxnId="{F032F606-7A4E-4514-AED4-F36742F26934}">
      <dgm:prSet/>
      <dgm:spPr/>
      <dgm:t>
        <a:bodyPr/>
        <a:lstStyle/>
        <a:p>
          <a:endParaRPr lang="ru-RU"/>
        </a:p>
      </dgm:t>
    </dgm:pt>
    <dgm:pt modelId="{6CFAD1F7-8898-491B-AB6C-03B53145AFBA}" type="sibTrans" cxnId="{F032F606-7A4E-4514-AED4-F36742F26934}">
      <dgm:prSet/>
      <dgm:spPr/>
      <dgm:t>
        <a:bodyPr/>
        <a:lstStyle/>
        <a:p>
          <a:endParaRPr lang="ru-RU"/>
        </a:p>
      </dgm:t>
    </dgm:pt>
    <dgm:pt modelId="{1205190A-337B-4B67-9305-5E6D21113267}" type="pres">
      <dgm:prSet presAssocID="{C0781FF8-2411-440F-B270-A17B5439FE2E}" presName="Name0" presStyleCnt="0">
        <dgm:presLayoutVars>
          <dgm:dir/>
          <dgm:resizeHandles val="exact"/>
        </dgm:presLayoutVars>
      </dgm:prSet>
      <dgm:spPr/>
    </dgm:pt>
    <dgm:pt modelId="{64260E22-D6A3-40D7-B2CD-80AD368D931F}" type="pres">
      <dgm:prSet presAssocID="{C0781FF8-2411-440F-B270-A17B5439FE2E}" presName="cycle" presStyleCnt="0"/>
      <dgm:spPr/>
    </dgm:pt>
    <dgm:pt modelId="{2EACDAA4-C506-4653-8C3F-B9DE1722D5BD}" type="pres">
      <dgm:prSet presAssocID="{03A5A25C-E044-4069-A4C0-36DF8E4DABEE}" presName="nodeFirstNode" presStyleLbl="node1" presStyleIdx="0" presStyleCnt="8" custScaleX="133810">
        <dgm:presLayoutVars>
          <dgm:bulletEnabled val="1"/>
        </dgm:presLayoutVars>
      </dgm:prSet>
      <dgm:spPr/>
    </dgm:pt>
    <dgm:pt modelId="{BB5C6A10-D4DC-478E-8C2F-48E6AE5C745C}" type="pres">
      <dgm:prSet presAssocID="{F28877D6-61BD-41A8-9F67-FAC6832F7197}" presName="sibTransFirstNode" presStyleLbl="bgShp" presStyleIdx="0" presStyleCnt="1" custLinFactNeighborX="34" custLinFactNeighborY="1830"/>
      <dgm:spPr/>
    </dgm:pt>
    <dgm:pt modelId="{4CDD76ED-FCE6-4E73-B436-4F0C6E665860}" type="pres">
      <dgm:prSet presAssocID="{B53BC1DC-7FDC-44A4-B852-F1C6C7250599}" presName="nodeFollowingNodes" presStyleLbl="node1" presStyleIdx="1" presStyleCnt="8" custScaleX="139958" custScaleY="86773" custRadScaleRad="113782" custRadScaleInc="31204">
        <dgm:presLayoutVars>
          <dgm:bulletEnabled val="1"/>
        </dgm:presLayoutVars>
      </dgm:prSet>
      <dgm:spPr/>
    </dgm:pt>
    <dgm:pt modelId="{6B9A5202-60BD-4425-9674-8D8B9325BEC6}" type="pres">
      <dgm:prSet presAssocID="{2B9046F9-205B-4FA0-B2CF-DF77D2A9697B}" presName="nodeFollowingNodes" presStyleLbl="node1" presStyleIdx="2" presStyleCnt="8" custScaleX="241968" custScaleY="100246">
        <dgm:presLayoutVars>
          <dgm:bulletEnabled val="1"/>
        </dgm:presLayoutVars>
      </dgm:prSet>
      <dgm:spPr/>
    </dgm:pt>
    <dgm:pt modelId="{B430A67A-61F5-4ED8-BE2E-C494B3350C41}" type="pres">
      <dgm:prSet presAssocID="{895904E2-023C-45AD-AE2D-F1843BD97016}" presName="nodeFollowingNodes" presStyleLbl="node1" presStyleIdx="3" presStyleCnt="8" custScaleX="148345" custScaleY="106404" custRadScaleRad="114107" custRadScaleInc="-39356">
        <dgm:presLayoutVars>
          <dgm:bulletEnabled val="1"/>
        </dgm:presLayoutVars>
      </dgm:prSet>
      <dgm:spPr/>
    </dgm:pt>
    <dgm:pt modelId="{3DF9AA0E-73A6-4C0C-BF2D-6E5681F745CA}" type="pres">
      <dgm:prSet presAssocID="{5316C1D5-823F-434D-BE43-0193AE378D48}" presName="nodeFollowingNodes" presStyleLbl="node1" presStyleIdx="4" presStyleCnt="8" custScaleX="166890" custRadScaleRad="100508" custRadScaleInc="-3941">
        <dgm:presLayoutVars>
          <dgm:bulletEnabled val="1"/>
        </dgm:presLayoutVars>
      </dgm:prSet>
      <dgm:spPr/>
    </dgm:pt>
    <dgm:pt modelId="{B86D347C-7F85-44BE-86F3-38D8F6E84EC7}" type="pres">
      <dgm:prSet presAssocID="{2FB50C44-BF6D-4252-9DE7-A676E8173ECA}" presName="nodeFollowingNodes" presStyleLbl="node1" presStyleIdx="5" presStyleCnt="8" custScaleX="167372" custScaleY="92461" custRadScaleRad="115055" custRadScaleInc="41879">
        <dgm:presLayoutVars>
          <dgm:bulletEnabled val="1"/>
        </dgm:presLayoutVars>
      </dgm:prSet>
      <dgm:spPr/>
    </dgm:pt>
    <dgm:pt modelId="{1D4418E0-81D8-411C-A911-8CEC071DCBD1}" type="pres">
      <dgm:prSet presAssocID="{26DE03A1-9322-4020-8E4A-4B69FE5A6BC9}" presName="nodeFollowingNodes" presStyleLbl="node1" presStyleIdx="6" presStyleCnt="8" custScaleX="232994" custRadScaleRad="109312" custRadScaleInc="1724">
        <dgm:presLayoutVars>
          <dgm:bulletEnabled val="1"/>
        </dgm:presLayoutVars>
      </dgm:prSet>
      <dgm:spPr/>
    </dgm:pt>
    <dgm:pt modelId="{3CA0F43E-92FD-4185-88C5-71FBD0FFA680}" type="pres">
      <dgm:prSet presAssocID="{E42CECD5-5892-45BF-8577-04B99F238A1C}" presName="nodeFollowingNodes" presStyleLbl="node1" presStyleIdx="7" presStyleCnt="8" custScaleX="180861" custScaleY="90092" custRadScaleRad="109682" custRadScaleInc="-29385">
        <dgm:presLayoutVars>
          <dgm:bulletEnabled val="1"/>
        </dgm:presLayoutVars>
      </dgm:prSet>
      <dgm:spPr/>
    </dgm:pt>
  </dgm:ptLst>
  <dgm:cxnLst>
    <dgm:cxn modelId="{F032F606-7A4E-4514-AED4-F36742F26934}" srcId="{C0781FF8-2411-440F-B270-A17B5439FE2E}" destId="{2B9046F9-205B-4FA0-B2CF-DF77D2A9697B}" srcOrd="2" destOrd="0" parTransId="{EE3E5F06-4EB9-424F-98D3-5389E7808C5E}" sibTransId="{6CFAD1F7-8898-491B-AB6C-03B53145AFBA}"/>
    <dgm:cxn modelId="{9027E525-AD4D-467C-918E-7DB62CE2E1E8}" type="presOf" srcId="{26DE03A1-9322-4020-8E4A-4B69FE5A6BC9}" destId="{1D4418E0-81D8-411C-A911-8CEC071DCBD1}" srcOrd="0" destOrd="0" presId="urn:microsoft.com/office/officeart/2005/8/layout/cycle3"/>
    <dgm:cxn modelId="{691C285E-1FDF-4DF6-9790-7C49C1AFD415}" srcId="{C0781FF8-2411-440F-B270-A17B5439FE2E}" destId="{E42CECD5-5892-45BF-8577-04B99F238A1C}" srcOrd="7" destOrd="0" parTransId="{8C2ECEFD-2A7F-429B-B163-488C6BE1E92E}" sibTransId="{C8C4B90F-AD5D-48F1-91FE-6B90AD757F43}"/>
    <dgm:cxn modelId="{5511A06F-704F-4B56-8FA3-39C38A2F011C}" type="presOf" srcId="{B53BC1DC-7FDC-44A4-B852-F1C6C7250599}" destId="{4CDD76ED-FCE6-4E73-B436-4F0C6E665860}" srcOrd="0" destOrd="0" presId="urn:microsoft.com/office/officeart/2005/8/layout/cycle3"/>
    <dgm:cxn modelId="{FA9D1059-7443-4105-85C8-B1EE46BA0973}" srcId="{C0781FF8-2411-440F-B270-A17B5439FE2E}" destId="{2FB50C44-BF6D-4252-9DE7-A676E8173ECA}" srcOrd="5" destOrd="0" parTransId="{61AB1682-2FCA-46D1-99E4-9C9F20124B45}" sibTransId="{C1998B94-C592-4683-ADEE-3A3B3D5AA6AC}"/>
    <dgm:cxn modelId="{9FCF485A-148B-4619-AF11-5715AF0C4B9E}" srcId="{C0781FF8-2411-440F-B270-A17B5439FE2E}" destId="{03A5A25C-E044-4069-A4C0-36DF8E4DABEE}" srcOrd="0" destOrd="0" parTransId="{AB82AC30-00C8-4E6A-A29E-F316EB76D019}" sibTransId="{F28877D6-61BD-41A8-9F67-FAC6832F7197}"/>
    <dgm:cxn modelId="{1D631E84-9F6B-49AC-B1C8-DC1C1D19E773}" type="presOf" srcId="{5316C1D5-823F-434D-BE43-0193AE378D48}" destId="{3DF9AA0E-73A6-4C0C-BF2D-6E5681F745CA}" srcOrd="0" destOrd="0" presId="urn:microsoft.com/office/officeart/2005/8/layout/cycle3"/>
    <dgm:cxn modelId="{82CA868B-C6A0-41F9-8465-2E2471C3D2E4}" type="presOf" srcId="{E42CECD5-5892-45BF-8577-04B99F238A1C}" destId="{3CA0F43E-92FD-4185-88C5-71FBD0FFA680}" srcOrd="0" destOrd="0" presId="urn:microsoft.com/office/officeart/2005/8/layout/cycle3"/>
    <dgm:cxn modelId="{E7D1E192-0E01-4320-ACFC-4AC498003455}" srcId="{C0781FF8-2411-440F-B270-A17B5439FE2E}" destId="{26DE03A1-9322-4020-8E4A-4B69FE5A6BC9}" srcOrd="6" destOrd="0" parTransId="{63891684-2DC6-4ECF-99D1-7966257430C5}" sibTransId="{F320C537-A1A8-4FCE-A37B-7693D510A853}"/>
    <dgm:cxn modelId="{0297DFAE-A25F-496B-B15A-A08A0E533E3E}" srcId="{C0781FF8-2411-440F-B270-A17B5439FE2E}" destId="{5316C1D5-823F-434D-BE43-0193AE378D48}" srcOrd="4" destOrd="0" parTransId="{C04B8CE3-B508-4EEE-A43E-C67E2AE4674D}" sibTransId="{2AC19942-38EA-47B6-9425-ABB78ABE0CD4}"/>
    <dgm:cxn modelId="{1A0AE9B9-1642-469B-8A2D-A90ABC993C28}" type="presOf" srcId="{03A5A25C-E044-4069-A4C0-36DF8E4DABEE}" destId="{2EACDAA4-C506-4653-8C3F-B9DE1722D5BD}" srcOrd="0" destOrd="0" presId="urn:microsoft.com/office/officeart/2005/8/layout/cycle3"/>
    <dgm:cxn modelId="{4BB03EBB-C8CB-49A8-B6C4-776AF07825A0}" type="presOf" srcId="{2FB50C44-BF6D-4252-9DE7-A676E8173ECA}" destId="{B86D347C-7F85-44BE-86F3-38D8F6E84EC7}" srcOrd="0" destOrd="0" presId="urn:microsoft.com/office/officeart/2005/8/layout/cycle3"/>
    <dgm:cxn modelId="{97D95BC3-2997-4AA6-BC67-9F668DD332A8}" srcId="{C0781FF8-2411-440F-B270-A17B5439FE2E}" destId="{895904E2-023C-45AD-AE2D-F1843BD97016}" srcOrd="3" destOrd="0" parTransId="{B0A49976-1AE9-43FC-947E-97532CFE2A4F}" sibTransId="{70678EBA-3853-4D04-A31C-E2A5FB90C474}"/>
    <dgm:cxn modelId="{66174DCB-DAAB-4DEC-A6D3-D03A4F483918}" type="presOf" srcId="{F28877D6-61BD-41A8-9F67-FAC6832F7197}" destId="{BB5C6A10-D4DC-478E-8C2F-48E6AE5C745C}" srcOrd="0" destOrd="0" presId="urn:microsoft.com/office/officeart/2005/8/layout/cycle3"/>
    <dgm:cxn modelId="{D2BC83D2-1BF4-4B39-94BD-2974989B6644}" type="presOf" srcId="{2B9046F9-205B-4FA0-B2CF-DF77D2A9697B}" destId="{6B9A5202-60BD-4425-9674-8D8B9325BEC6}" srcOrd="0" destOrd="0" presId="urn:microsoft.com/office/officeart/2005/8/layout/cycle3"/>
    <dgm:cxn modelId="{E57749D3-6FC7-470B-93A3-19AFCC275735}" type="presOf" srcId="{895904E2-023C-45AD-AE2D-F1843BD97016}" destId="{B430A67A-61F5-4ED8-BE2E-C494B3350C41}" srcOrd="0" destOrd="0" presId="urn:microsoft.com/office/officeart/2005/8/layout/cycle3"/>
    <dgm:cxn modelId="{DF03E3E6-03B4-41A8-9A05-2D02FF0854E3}" srcId="{C0781FF8-2411-440F-B270-A17B5439FE2E}" destId="{B53BC1DC-7FDC-44A4-B852-F1C6C7250599}" srcOrd="1" destOrd="0" parTransId="{00C0DFDD-C52D-407E-AA06-9D3ABEA73C2D}" sibTransId="{362E10B9-5E0B-4703-95FF-302360323178}"/>
    <dgm:cxn modelId="{B09AB0FB-C277-4FB0-9D8E-5CB13AA6EFFF}" type="presOf" srcId="{C0781FF8-2411-440F-B270-A17B5439FE2E}" destId="{1205190A-337B-4B67-9305-5E6D21113267}" srcOrd="0" destOrd="0" presId="urn:microsoft.com/office/officeart/2005/8/layout/cycle3"/>
    <dgm:cxn modelId="{FE59C194-B0B4-4FDB-9E8A-068080F1643A}" type="presParOf" srcId="{1205190A-337B-4B67-9305-5E6D21113267}" destId="{64260E22-D6A3-40D7-B2CD-80AD368D931F}" srcOrd="0" destOrd="0" presId="urn:microsoft.com/office/officeart/2005/8/layout/cycle3"/>
    <dgm:cxn modelId="{BACE056D-BE93-4C52-AB0B-7B51B581E126}" type="presParOf" srcId="{64260E22-D6A3-40D7-B2CD-80AD368D931F}" destId="{2EACDAA4-C506-4653-8C3F-B9DE1722D5BD}" srcOrd="0" destOrd="0" presId="urn:microsoft.com/office/officeart/2005/8/layout/cycle3"/>
    <dgm:cxn modelId="{196B00D7-DDE9-4CE0-8B00-37C64B625DBF}" type="presParOf" srcId="{64260E22-D6A3-40D7-B2CD-80AD368D931F}" destId="{BB5C6A10-D4DC-478E-8C2F-48E6AE5C745C}" srcOrd="1" destOrd="0" presId="urn:microsoft.com/office/officeart/2005/8/layout/cycle3"/>
    <dgm:cxn modelId="{7E782B26-BD21-4A1E-9668-B6959CF8D4D9}" type="presParOf" srcId="{64260E22-D6A3-40D7-B2CD-80AD368D931F}" destId="{4CDD76ED-FCE6-4E73-B436-4F0C6E665860}" srcOrd="2" destOrd="0" presId="urn:microsoft.com/office/officeart/2005/8/layout/cycle3"/>
    <dgm:cxn modelId="{B8C155D8-CEE0-4E56-B8EB-753311864CBA}" type="presParOf" srcId="{64260E22-D6A3-40D7-B2CD-80AD368D931F}" destId="{6B9A5202-60BD-4425-9674-8D8B9325BEC6}" srcOrd="3" destOrd="0" presId="urn:microsoft.com/office/officeart/2005/8/layout/cycle3"/>
    <dgm:cxn modelId="{6998C653-BBA9-46AE-874A-207BD8135FDF}" type="presParOf" srcId="{64260E22-D6A3-40D7-B2CD-80AD368D931F}" destId="{B430A67A-61F5-4ED8-BE2E-C494B3350C41}" srcOrd="4" destOrd="0" presId="urn:microsoft.com/office/officeart/2005/8/layout/cycle3"/>
    <dgm:cxn modelId="{6FAA9C6B-B48D-4559-A44C-CE4845162FBF}" type="presParOf" srcId="{64260E22-D6A3-40D7-B2CD-80AD368D931F}" destId="{3DF9AA0E-73A6-4C0C-BF2D-6E5681F745CA}" srcOrd="5" destOrd="0" presId="urn:microsoft.com/office/officeart/2005/8/layout/cycle3"/>
    <dgm:cxn modelId="{203135C2-6EE2-4D67-89B5-3F073D3D28CA}" type="presParOf" srcId="{64260E22-D6A3-40D7-B2CD-80AD368D931F}" destId="{B86D347C-7F85-44BE-86F3-38D8F6E84EC7}" srcOrd="6" destOrd="0" presId="urn:microsoft.com/office/officeart/2005/8/layout/cycle3"/>
    <dgm:cxn modelId="{BD77F23F-BD6C-4B66-BA8D-CE397A9D3461}" type="presParOf" srcId="{64260E22-D6A3-40D7-B2CD-80AD368D931F}" destId="{1D4418E0-81D8-411C-A911-8CEC071DCBD1}" srcOrd="7" destOrd="0" presId="urn:microsoft.com/office/officeart/2005/8/layout/cycle3"/>
    <dgm:cxn modelId="{DE83A702-4471-457C-A654-C1E36AB6D7DF}" type="presParOf" srcId="{64260E22-D6A3-40D7-B2CD-80AD368D931F}" destId="{3CA0F43E-92FD-4185-88C5-71FBD0FFA680}" srcOrd="8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5C6A10-D4DC-478E-8C2F-48E6AE5C745C}">
      <dsp:nvSpPr>
        <dsp:cNvPr id="0" name=""/>
        <dsp:cNvSpPr/>
      </dsp:nvSpPr>
      <dsp:spPr>
        <a:xfrm>
          <a:off x="1309333" y="-52182"/>
          <a:ext cx="5443763" cy="5443763"/>
        </a:xfrm>
        <a:prstGeom prst="circularArrow">
          <a:avLst>
            <a:gd name="adj1" fmla="val 5544"/>
            <a:gd name="adj2" fmla="val 330680"/>
            <a:gd name="adj3" fmla="val 14202443"/>
            <a:gd name="adj4" fmla="val 17131489"/>
            <a:gd name="adj5" fmla="val 5757"/>
          </a:avLst>
        </a:prstGeom>
        <a:solidFill>
          <a:schemeClr val="accent1"/>
        </a:solidFill>
        <a:ln w="12700" cap="flat" cmpd="sng" algn="ctr">
          <a:solidFill>
            <a:schemeClr val="accent1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</dsp:sp>
    <dsp:sp modelId="{2EACDAA4-C506-4653-8C3F-B9DE1722D5BD}">
      <dsp:nvSpPr>
        <dsp:cNvPr id="0" name=""/>
        <dsp:cNvSpPr/>
      </dsp:nvSpPr>
      <dsp:spPr>
        <a:xfrm>
          <a:off x="2996455" y="1938"/>
          <a:ext cx="2065817" cy="771921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/>
            <a:t>Обучение/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/>
            <a:t>акселерация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buNone/>
          </a:pPr>
          <a:endParaRPr lang="ru-RU" sz="2400" kern="1200" dirty="0"/>
        </a:p>
      </dsp:txBody>
      <dsp:txXfrm>
        <a:off x="3034137" y="39620"/>
        <a:ext cx="1990453" cy="696557"/>
      </dsp:txXfrm>
    </dsp:sp>
    <dsp:sp modelId="{4CDD76ED-FCE6-4E73-B436-4F0C6E665860}">
      <dsp:nvSpPr>
        <dsp:cNvPr id="0" name=""/>
        <dsp:cNvSpPr/>
      </dsp:nvSpPr>
      <dsp:spPr>
        <a:xfrm>
          <a:off x="5176254" y="954498"/>
          <a:ext cx="2160732" cy="669819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Поиск покупателя</a:t>
          </a:r>
        </a:p>
      </dsp:txBody>
      <dsp:txXfrm>
        <a:off x="5208952" y="987196"/>
        <a:ext cx="2095336" cy="604423"/>
      </dsp:txXfrm>
    </dsp:sp>
    <dsp:sp modelId="{6B9A5202-60BD-4425-9674-8D8B9325BEC6}">
      <dsp:nvSpPr>
        <dsp:cNvPr id="0" name=""/>
        <dsp:cNvSpPr/>
      </dsp:nvSpPr>
      <dsp:spPr>
        <a:xfrm>
          <a:off x="4482994" y="2322423"/>
          <a:ext cx="3735607" cy="77382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Маркетинговые/ патентные исследования</a:t>
          </a:r>
        </a:p>
      </dsp:txBody>
      <dsp:txXfrm>
        <a:off x="4520769" y="2360198"/>
        <a:ext cx="3660057" cy="698270"/>
      </dsp:txXfrm>
    </dsp:sp>
    <dsp:sp modelId="{B430A67A-61F5-4ED8-BE2E-C494B3350C41}">
      <dsp:nvSpPr>
        <dsp:cNvPr id="0" name=""/>
        <dsp:cNvSpPr/>
      </dsp:nvSpPr>
      <dsp:spPr>
        <a:xfrm>
          <a:off x="5195255" y="3593280"/>
          <a:ext cx="2290215" cy="821355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/>
            <a:t>Сертификация/патентование</a:t>
          </a:r>
        </a:p>
      </dsp:txBody>
      <dsp:txXfrm>
        <a:off x="5235350" y="3633375"/>
        <a:ext cx="2210025" cy="741165"/>
      </dsp:txXfrm>
    </dsp:sp>
    <dsp:sp modelId="{3DF9AA0E-73A6-4C0C-BF2D-6E5681F745CA}">
      <dsp:nvSpPr>
        <dsp:cNvPr id="0" name=""/>
        <dsp:cNvSpPr/>
      </dsp:nvSpPr>
      <dsp:spPr>
        <a:xfrm>
          <a:off x="2805290" y="4646745"/>
          <a:ext cx="2576520" cy="771921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Сопровождение контракта</a:t>
          </a:r>
        </a:p>
      </dsp:txBody>
      <dsp:txXfrm>
        <a:off x="2842972" y="4684427"/>
        <a:ext cx="2501156" cy="696557"/>
      </dsp:txXfrm>
    </dsp:sp>
    <dsp:sp modelId="{B86D347C-7F85-44BE-86F3-38D8F6E84EC7}">
      <dsp:nvSpPr>
        <dsp:cNvPr id="0" name=""/>
        <dsp:cNvSpPr/>
      </dsp:nvSpPr>
      <dsp:spPr>
        <a:xfrm>
          <a:off x="384553" y="3616606"/>
          <a:ext cx="2583962" cy="713726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Международные </a:t>
          </a:r>
          <a:r>
            <a:rPr lang="ru-RU" sz="2400" kern="1200" dirty="0" err="1"/>
            <a:t>маркетплейсы</a:t>
          </a:r>
          <a:endParaRPr lang="ru-RU" sz="2400" kern="1200" dirty="0"/>
        </a:p>
      </dsp:txBody>
      <dsp:txXfrm>
        <a:off x="419394" y="3651447"/>
        <a:ext cx="2514280" cy="644044"/>
      </dsp:txXfrm>
    </dsp:sp>
    <dsp:sp modelId="{1D4418E0-81D8-411C-A911-8CEC071DCBD1}">
      <dsp:nvSpPr>
        <dsp:cNvPr id="0" name=""/>
        <dsp:cNvSpPr/>
      </dsp:nvSpPr>
      <dsp:spPr>
        <a:xfrm>
          <a:off x="-90601" y="2292831"/>
          <a:ext cx="3597063" cy="771921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Международные выставки</a:t>
          </a:r>
        </a:p>
      </dsp:txBody>
      <dsp:txXfrm>
        <a:off x="-52919" y="2330513"/>
        <a:ext cx="3521699" cy="696557"/>
      </dsp:txXfrm>
    </dsp:sp>
    <dsp:sp modelId="{3CA0F43E-92FD-4185-88C5-71FBD0FFA680}">
      <dsp:nvSpPr>
        <dsp:cNvPr id="0" name=""/>
        <dsp:cNvSpPr/>
      </dsp:nvSpPr>
      <dsp:spPr>
        <a:xfrm>
          <a:off x="503812" y="965700"/>
          <a:ext cx="2792211" cy="695439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 err="1"/>
            <a:t>Софинансирование</a:t>
          </a:r>
          <a:r>
            <a:rPr lang="ru-RU" sz="2400" kern="1200" dirty="0"/>
            <a:t> доставки</a:t>
          </a:r>
        </a:p>
      </dsp:txBody>
      <dsp:txXfrm>
        <a:off x="537761" y="999649"/>
        <a:ext cx="2724313" cy="627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6"/>
            <a:ext cx="2972498" cy="497678"/>
          </a:xfrm>
          <a:prstGeom prst="rect">
            <a:avLst/>
          </a:prstGeom>
        </p:spPr>
        <p:txBody>
          <a:bodyPr vert="horz" lIns="91248" tIns="45624" rIns="91248" bIns="4562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5506" y="6"/>
            <a:ext cx="2970887" cy="497678"/>
          </a:xfrm>
          <a:prstGeom prst="rect">
            <a:avLst/>
          </a:prstGeom>
        </p:spPr>
        <p:txBody>
          <a:bodyPr vert="horz" lIns="91248" tIns="45624" rIns="91248" bIns="4562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3159E96-861C-44B3-90A7-96AEB8383B49}" type="datetimeFigureOut">
              <a:rPr lang="ru-RU"/>
              <a:pPr>
                <a:defRPr/>
              </a:pPr>
              <a:t>27.02.2023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8961"/>
            <a:ext cx="2972498" cy="497678"/>
          </a:xfrm>
          <a:prstGeom prst="rect">
            <a:avLst/>
          </a:prstGeom>
        </p:spPr>
        <p:txBody>
          <a:bodyPr vert="horz" lIns="91248" tIns="45624" rIns="91248" bIns="4562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5506" y="9428961"/>
            <a:ext cx="2970887" cy="497678"/>
          </a:xfrm>
          <a:prstGeom prst="rect">
            <a:avLst/>
          </a:prstGeom>
        </p:spPr>
        <p:txBody>
          <a:bodyPr vert="horz" lIns="91248" tIns="45624" rIns="91248" bIns="45624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C7BDA29-82F0-4175-B256-2DE6C6142F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142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6"/>
            <a:ext cx="2972498" cy="497678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3896" y="6"/>
            <a:ext cx="2972498" cy="497678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6E65C27-B937-4A34-B6F4-33CB13B391AA}" type="datetimeFigureOut">
              <a:rPr lang="ru-RU"/>
              <a:pPr>
                <a:defRPr/>
              </a:pPr>
              <a:t>27.02.2023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21" tIns="45610" rIns="91221" bIns="4561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964" y="4777088"/>
            <a:ext cx="5486078" cy="3908525"/>
          </a:xfrm>
          <a:prstGeom prst="rect">
            <a:avLst/>
          </a:prstGeom>
        </p:spPr>
        <p:txBody>
          <a:bodyPr vert="horz" lIns="91221" tIns="45610" rIns="91221" bIns="4561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961"/>
            <a:ext cx="2972498" cy="497678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3896" y="9428961"/>
            <a:ext cx="2972498" cy="497678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09331F5-8595-4012-BD7C-D5B2ED52F2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9563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31F5-8595-4012-BD7C-D5B2ED52F2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033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81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31F5-8595-4012-BD7C-D5B2ED52F27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08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64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81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31F5-8595-4012-BD7C-D5B2ED52F27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08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5689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81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31F5-8595-4012-BD7C-D5B2ED52F27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08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9644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81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31F5-8595-4012-BD7C-D5B2ED52F27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08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9452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81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31F5-8595-4012-BD7C-D5B2ED52F27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08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8982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81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31F5-8595-4012-BD7C-D5B2ED52F27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08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0828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81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31F5-8595-4012-BD7C-D5B2ED52F27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08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3026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81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31F5-8595-4012-BD7C-D5B2ED52F27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08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6323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81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31F5-8595-4012-BD7C-D5B2ED52F27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08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973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81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31F5-8595-4012-BD7C-D5B2ED52F27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08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6781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81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31F5-8595-4012-BD7C-D5B2ED52F27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08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1180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81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31F5-8595-4012-BD7C-D5B2ED52F27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08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6179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81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31F5-8595-4012-BD7C-D5B2ED52F27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08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48511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81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9331F5-8595-4012-BD7C-D5B2ED52F27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08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07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0BD01-C9E0-4B84-8C0D-FF7AD9F9B07C}" type="datetime1">
              <a:rPr lang="ru-RU"/>
              <a:pPr>
                <a:defRPr/>
              </a:pPr>
              <a:t>27.02.2023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F1158-B808-4F5F-9924-2AE555965D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4070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A65E2-C10E-41D5-B4DF-6E2F1A99F31C}" type="datetime1">
              <a:rPr lang="ru-RU"/>
              <a:pPr>
                <a:defRPr/>
              </a:pPr>
              <a:t>27.02.2023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06231-FCD0-42B5-9837-2DE7FFC367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600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08D42-8946-454A-B8EA-85ED6E4160D5}" type="datetime1">
              <a:rPr lang="ru-RU"/>
              <a:pPr>
                <a:defRPr/>
              </a:pPr>
              <a:t>27.02.2023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91DAB-0E4E-4D7C-8D23-C69C6839B8A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3386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D7D2B-7933-4ECA-8D08-855A6BC3C371}" type="datetime1">
              <a:rPr lang="ru-RU"/>
              <a:pPr>
                <a:defRPr/>
              </a:pPr>
              <a:t>27.02.2023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21814-83EF-4029-9D8A-A07C496607C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276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726F4-E46F-42DD-9795-58E56484C871}" type="datetime1">
              <a:rPr lang="ru-RU"/>
              <a:pPr>
                <a:defRPr/>
              </a:pPr>
              <a:t>27.02.2023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047C7-12FB-42D4-8CDD-3FBD4628661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9681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2DF23-71D9-4AC5-9C8D-C12A1F6F37E1}" type="datetime1">
              <a:rPr lang="ru-RU"/>
              <a:pPr>
                <a:defRPr/>
              </a:pPr>
              <a:t>27.02.2023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5F775-589F-4C1F-AD9C-95F6E0CC81C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6103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4CF6A-0134-4C7C-891C-1D2DFF23DE78}" type="datetime1">
              <a:rPr lang="ru-RU"/>
              <a:pPr>
                <a:defRPr/>
              </a:pPr>
              <a:t>27.02.2023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EFF7D-C093-40B1-A40E-92F37888AD8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511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69250-86C8-4A41-A941-B08839C9F0AF}" type="datetime1">
              <a:rPr lang="ru-RU"/>
              <a:pPr>
                <a:defRPr/>
              </a:pPr>
              <a:t>27.02.2023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194CA-EFF8-441B-A349-5CC8B066073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8758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42585-C2AB-4FF6-A3A3-6A506150CA0F}" type="datetime1">
              <a:rPr lang="ru-RU"/>
              <a:pPr>
                <a:defRPr/>
              </a:pPr>
              <a:t>27.02.2023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ED310-4088-4E1E-BCC7-80AA7B23E5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605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71CDE-0EB4-44D5-B4CF-4FA31A51D804}" type="datetime1">
              <a:rPr lang="ru-RU"/>
              <a:pPr>
                <a:defRPr/>
              </a:pPr>
              <a:t>27.02.2023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74D32-2F3D-47B1-9E70-1F48F92D7D8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9748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08E63-ECF3-46ED-B2D8-749F8FA65959}" type="datetime1">
              <a:rPr lang="ru-RU"/>
              <a:pPr>
                <a:defRPr/>
              </a:pPr>
              <a:t>27.02.2023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543A9-6744-48A3-B425-595604C54CA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1033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Объект 26"/>
          <p:cNvGraphicFramePr>
            <a:graphicFrameLocks noChangeAspect="1"/>
          </p:cNvGraphicFramePr>
          <p:nvPr userDrawn="1"/>
        </p:nvGraphicFramePr>
        <p:xfrm>
          <a:off x="11277603" y="6052825"/>
          <a:ext cx="905783" cy="774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r:id="rId3" imgW="2405880" imgH="2322000" progId="">
                  <p:embed/>
                </p:oleObj>
              </mc:Choice>
              <mc:Fallback>
                <p:oleObj r:id="rId3" imgW="2405880" imgH="2322000" progId="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7603" y="6052825"/>
                        <a:ext cx="905783" cy="7746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32576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4815" y="1"/>
            <a:ext cx="4342384" cy="17373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4343399" cy="17373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63993" y="1"/>
            <a:ext cx="4128007" cy="173735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0480992" y="6079785"/>
            <a:ext cx="1252220" cy="414867"/>
          </a:xfrm>
          <a:custGeom>
            <a:avLst/>
            <a:gdLst/>
            <a:ahLst/>
            <a:cxnLst/>
            <a:rect l="l" t="t" r="r" b="b"/>
            <a:pathLst>
              <a:path w="1878330" h="622300">
                <a:moveTo>
                  <a:pt x="1365880" y="0"/>
                </a:moveTo>
                <a:lnTo>
                  <a:pt x="1365880" y="194309"/>
                </a:lnTo>
                <a:lnTo>
                  <a:pt x="1009304" y="233657"/>
                </a:lnTo>
                <a:lnTo>
                  <a:pt x="555689" y="229285"/>
                </a:lnTo>
                <a:lnTo>
                  <a:pt x="165699" y="207425"/>
                </a:lnTo>
                <a:lnTo>
                  <a:pt x="0" y="194309"/>
                </a:lnTo>
                <a:lnTo>
                  <a:pt x="123682" y="246509"/>
                </a:lnTo>
                <a:lnTo>
                  <a:pt x="443644" y="358338"/>
                </a:lnTo>
                <a:lnTo>
                  <a:pt x="883253" y="462638"/>
                </a:lnTo>
                <a:lnTo>
                  <a:pt x="1365881" y="492250"/>
                </a:lnTo>
                <a:lnTo>
                  <a:pt x="1365881" y="621790"/>
                </a:lnTo>
                <a:lnTo>
                  <a:pt x="1878087" y="310895"/>
                </a:lnTo>
                <a:lnTo>
                  <a:pt x="1365880" y="0"/>
                </a:lnTo>
                <a:close/>
              </a:path>
            </a:pathLst>
          </a:custGeom>
          <a:solidFill>
            <a:srgbClr val="0048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34" b="1" i="0">
                <a:solidFill>
                  <a:srgbClr val="004875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298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18FB-8A39-4BC9-A5C5-37084DAF60B3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A7244-319E-4501-B96E-97006AE560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259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18FB-8A39-4BC9-A5C5-37084DAF60B3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A7244-319E-4501-B96E-97006AE560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047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18FB-8A39-4BC9-A5C5-37084DAF60B3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A7244-319E-4501-B96E-97006AE560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167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18FB-8A39-4BC9-A5C5-37084DAF60B3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A7244-319E-4501-B96E-97006AE560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9207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18FB-8A39-4BC9-A5C5-37084DAF60B3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A7244-319E-4501-B96E-97006AE560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8376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18FB-8A39-4BC9-A5C5-37084DAF60B3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A7244-319E-4501-B96E-97006AE560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0037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18FB-8A39-4BC9-A5C5-37084DAF60B3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A7244-319E-4501-B96E-97006AE560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1713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18FB-8A39-4BC9-A5C5-37084DAF60B3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A7244-319E-4501-B96E-97006AE560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866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18FB-8A39-4BC9-A5C5-37084DAF60B3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A7244-319E-4501-B96E-97006AE560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968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18FB-8A39-4BC9-A5C5-37084DAF60B3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A7244-319E-4501-B96E-97006AE560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2210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18FB-8A39-4BC9-A5C5-37084DAF60B3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A7244-319E-4501-B96E-97006AE560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301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0CF608-D063-4C3D-9C57-EA9AA3D66C4F}" type="datetime1">
              <a:rPr lang="ru-RU"/>
              <a:pPr>
                <a:defRPr/>
              </a:pPr>
              <a:t>27.02.2023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A988929-6854-43FF-8D2C-8DAE3D1C273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88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018FB-8A39-4BC9-A5C5-37084DAF60B3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A7244-319E-4501-B96E-97006AE560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52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tatexport@yandex.ru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hyperlink" Target="https://t.me/tatarstanexport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0" Type="http://schemas.openxmlformats.org/officeDocument/2006/relationships/hyperlink" Target="https://vk.com/dom_pred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26C6B1-C90C-4FC9-9444-A85DB3368AE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  <p:sp>
        <p:nvSpPr>
          <p:cNvPr id="33" name="object 25"/>
          <p:cNvSpPr txBox="1"/>
          <p:nvPr/>
        </p:nvSpPr>
        <p:spPr>
          <a:xfrm>
            <a:off x="1846729" y="921153"/>
            <a:ext cx="8723425" cy="3853146"/>
          </a:xfrm>
          <a:prstGeom prst="rect">
            <a:avLst/>
          </a:prstGeom>
        </p:spPr>
        <p:txBody>
          <a:bodyPr vert="horz" wrap="square" lIns="0" tIns="8930" rIns="0" bIns="0" rtlCol="0">
            <a:spAutoFit/>
          </a:bodyPr>
          <a:lstStyle/>
          <a:p>
            <a:pPr lvl="0" algn="ctr">
              <a:spcBef>
                <a:spcPts val="84"/>
              </a:spcBef>
              <a:defRPr/>
            </a:pPr>
            <a:endParaRPr lang="ru-RU" sz="3516" b="1" spc="-161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lvl="0" algn="ctr">
              <a:spcBef>
                <a:spcPts val="84"/>
              </a:spcBef>
              <a:defRPr/>
            </a:pPr>
            <a:r>
              <a:rPr lang="ru-RU" sz="3516" b="1" spc="-161" dirty="0">
                <a:solidFill>
                  <a:prstClr val="black"/>
                </a:solidFill>
                <a:latin typeface="Trebuchet MS"/>
                <a:cs typeface="Trebuchet MS"/>
              </a:rPr>
              <a:t>О мерах государственной поддержки </a:t>
            </a:r>
            <a:r>
              <a:rPr lang="ru-RU" sz="3516" b="1" spc="-161" dirty="0" err="1">
                <a:solidFill>
                  <a:prstClr val="black"/>
                </a:solidFill>
                <a:latin typeface="Trebuchet MS"/>
                <a:cs typeface="Trebuchet MS"/>
              </a:rPr>
              <a:t>экспортно</a:t>
            </a:r>
            <a:r>
              <a:rPr lang="ru-RU" sz="3516" b="1" spc="-161" dirty="0">
                <a:solidFill>
                  <a:prstClr val="black"/>
                </a:solidFill>
                <a:latin typeface="Trebuchet MS"/>
                <a:cs typeface="Trebuchet MS"/>
              </a:rPr>
              <a:t> ориентированных субъектов малого и среднего предпринимательства</a:t>
            </a:r>
          </a:p>
          <a:p>
            <a:pPr marL="446" marR="0" lvl="0" indent="0" algn="ctr" defTabSz="914400" rtl="0" eaLnBrk="0" fontAlgn="base" latinLnBrk="0" hangingPunct="0">
              <a:lnSpc>
                <a:spcPct val="100000"/>
              </a:lnSpc>
              <a:spcBef>
                <a:spcPts val="7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-183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446" marR="0" lvl="0" indent="0" algn="ctr" defTabSz="914400" rtl="0" eaLnBrk="0" fontAlgn="base" latinLnBrk="0" hangingPunct="0">
              <a:lnSpc>
                <a:spcPct val="100000"/>
              </a:lnSpc>
              <a:spcBef>
                <a:spcPts val="7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1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446" lvl="0" algn="ctr">
              <a:spcBef>
                <a:spcPts val="70"/>
              </a:spcBef>
              <a:defRPr/>
            </a:pPr>
            <a:r>
              <a:rPr lang="ru-RU" sz="1700" spc="18" dirty="0">
                <a:solidFill>
                  <a:prstClr val="black"/>
                </a:solidFill>
                <a:latin typeface="Trebuchet MS"/>
                <a:cs typeface="Trebuchet MS"/>
              </a:rPr>
              <a:t>Руководитель Центра поддержки экспорта </a:t>
            </a:r>
          </a:p>
          <a:p>
            <a:pPr marL="446" lvl="0" algn="ctr">
              <a:spcBef>
                <a:spcPts val="70"/>
              </a:spcBef>
              <a:defRPr/>
            </a:pPr>
            <a:r>
              <a:rPr lang="ru-RU" sz="1700" spc="18" dirty="0">
                <a:solidFill>
                  <a:prstClr val="black"/>
                </a:solidFill>
                <a:latin typeface="Trebuchet MS"/>
                <a:cs typeface="Trebuchet MS"/>
              </a:rPr>
              <a:t>Некоммерческой  </a:t>
            </a:r>
            <a:r>
              <a:rPr lang="ru-RU" sz="1700" spc="18" dirty="0" err="1">
                <a:solidFill>
                  <a:prstClr val="black"/>
                </a:solidFill>
                <a:latin typeface="Trebuchet MS"/>
                <a:cs typeface="Trebuchet MS"/>
              </a:rPr>
              <a:t>микрокредитной</a:t>
            </a:r>
            <a:r>
              <a:rPr lang="ru-RU" sz="1700" spc="18" dirty="0">
                <a:solidFill>
                  <a:prstClr val="black"/>
                </a:solidFill>
                <a:latin typeface="Trebuchet MS"/>
                <a:cs typeface="Trebuchet MS"/>
              </a:rPr>
              <a:t> компании "Фонд поддержки предпринимательства Республики Татарстан"</a:t>
            </a:r>
          </a:p>
          <a:p>
            <a:pPr algn="ctr">
              <a:defRPr/>
            </a:pPr>
            <a:r>
              <a:rPr lang="ru-RU" sz="1700" spc="18" dirty="0">
                <a:solidFill>
                  <a:prstClr val="black"/>
                </a:solidFill>
                <a:latin typeface="Trebuchet MS"/>
                <a:cs typeface="Trebuchet MS"/>
              </a:rPr>
              <a:t>Гергерт Альбина Владимировна</a:t>
            </a:r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53F0F774-FAF2-4757-AE9D-F37112FAD28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29436" y="376518"/>
            <a:ext cx="7153836" cy="638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982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67581" y="98635"/>
            <a:ext cx="11229898" cy="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Меры поддержки </a:t>
            </a:r>
            <a:r>
              <a:rPr kumimoji="0" lang="ru-RU" sz="2800" b="1" i="0" u="none" strike="noStrike" kern="1200" cap="none" spc="-67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экспортно</a:t>
            </a: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ориентированных МСП</a:t>
            </a: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9289114" y="63797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EF36E0-EB16-40D2-88F8-0DABA53262DC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03BB452D-378B-4ED9-B4B1-02AC15072B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622755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5CEA88A-5E4C-463C-8B79-E3257F077CD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87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67581" y="98635"/>
            <a:ext cx="11229898" cy="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Меры поддержки </a:t>
            </a:r>
            <a:r>
              <a:rPr kumimoji="0" lang="ru-RU" sz="2800" b="1" i="0" u="none" strike="noStrike" kern="1200" cap="none" spc="-67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экспортно</a:t>
            </a: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ориентированных МСП:</a:t>
            </a:r>
          </a:p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67" dirty="0">
                <a:solidFill>
                  <a:srgbClr val="0033CC"/>
                </a:solidFill>
                <a:latin typeface="Trebuchet MS"/>
                <a:cs typeface="Trebuchet MS"/>
              </a:rPr>
              <a:t>обучение/акселерация </a:t>
            </a:r>
            <a:r>
              <a:rPr lang="ru-RU" sz="2800" i="1" spc="-67" dirty="0">
                <a:solidFill>
                  <a:srgbClr val="0033CC"/>
                </a:solidFill>
                <a:latin typeface="Trebuchet MS"/>
                <a:cs typeface="Trebuchet MS"/>
              </a:rPr>
              <a:t>(бесплатно)</a:t>
            </a:r>
            <a:endParaRPr kumimoji="0" lang="ru-RU" sz="2800" i="1" u="none" strike="noStrike" kern="1200" cap="none" spc="-67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9289114" y="63797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EF36E0-EB16-40D2-88F8-0DABA53262DC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47B2BC4-9C40-40F0-A6C1-30FA71C17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966" y="473914"/>
            <a:ext cx="10913128" cy="553016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ru-RU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/>
              <a:t>Вебинары ЦПЭ: </a:t>
            </a:r>
          </a:p>
          <a:p>
            <a:pPr algn="ctr">
              <a:spcBef>
                <a:spcPts val="0"/>
              </a:spcBef>
            </a:pPr>
            <a:endParaRPr lang="ru-RU" sz="1400" dirty="0"/>
          </a:p>
          <a:p>
            <a:pPr marL="0" indent="0" algn="ctr">
              <a:spcBef>
                <a:spcPts val="0"/>
              </a:spcBef>
              <a:buNone/>
            </a:pPr>
            <a:endParaRPr lang="ru-RU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/>
              <a:t>«Требования таможенного законодательства».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/>
              <a:t>06.03.2023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/>
              <a:t>«Турция: возможности экспорта, включая турецкие международные электронные торговые площадки».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/>
              <a:t>15.03.2023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/>
              <a:t>«О мерах поддержки </a:t>
            </a:r>
            <a:r>
              <a:rPr lang="ru-RU" dirty="0" err="1"/>
              <a:t>экспортно</a:t>
            </a:r>
            <a:r>
              <a:rPr lang="ru-RU" dirty="0"/>
              <a:t> ориентированных предприятий Республики Татарстан».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/>
              <a:t>21.03.2023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dirty="0"/>
          </a:p>
          <a:p>
            <a:pPr marL="0" indent="0" algn="ctr">
              <a:spcBef>
                <a:spcPts val="0"/>
              </a:spcBef>
              <a:buNone/>
            </a:pPr>
            <a:endParaRPr lang="ru-RU" b="1" dirty="0">
              <a:highlight>
                <a:srgbClr val="FFFF00"/>
              </a:highlight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ru-RU" dirty="0"/>
          </a:p>
          <a:p>
            <a:pPr marL="0" lvl="0" indent="0" algn="ctr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F4C6C6C-34BA-4610-BB06-1566B72D8E0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920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67581" y="98635"/>
            <a:ext cx="11229898" cy="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Меры поддержки </a:t>
            </a:r>
            <a:r>
              <a:rPr kumimoji="0" lang="ru-RU" sz="2800" b="1" i="0" u="none" strike="noStrike" kern="1200" cap="none" spc="-67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экспортно</a:t>
            </a: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ориентированных МСП:</a:t>
            </a:r>
          </a:p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67" dirty="0">
                <a:solidFill>
                  <a:srgbClr val="0033CC"/>
                </a:solidFill>
                <a:latin typeface="Trebuchet MS"/>
                <a:cs typeface="Trebuchet MS"/>
              </a:rPr>
              <a:t>обучение/акселерация </a:t>
            </a:r>
            <a:r>
              <a:rPr lang="ru-RU" sz="2800" i="1" spc="-67" dirty="0">
                <a:solidFill>
                  <a:srgbClr val="0033CC"/>
                </a:solidFill>
                <a:latin typeface="Trebuchet MS"/>
                <a:cs typeface="Trebuchet MS"/>
              </a:rPr>
              <a:t>(бесплатно)</a:t>
            </a:r>
            <a:endParaRPr kumimoji="0" lang="ru-RU" sz="2800" i="1" u="none" strike="noStrike" kern="1200" cap="none" spc="-67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9289114" y="63797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EF36E0-EB16-40D2-88F8-0DABA53262DC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47B2BC4-9C40-40F0-A6C1-30FA71C17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966" y="473914"/>
            <a:ext cx="10913128" cy="553016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ru-RU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/>
              <a:t>Вебинары РЭЦ: </a:t>
            </a:r>
          </a:p>
          <a:p>
            <a:pPr algn="ctr">
              <a:spcBef>
                <a:spcPts val="0"/>
              </a:spcBef>
            </a:pPr>
            <a:endParaRPr lang="ru-RU" sz="1400" dirty="0"/>
          </a:p>
          <a:p>
            <a:pPr marL="0" indent="0" algn="ctr">
              <a:spcBef>
                <a:spcPts val="0"/>
              </a:spcBef>
              <a:buNone/>
            </a:pPr>
            <a:endParaRPr lang="ru-RU" b="1" dirty="0">
              <a:highlight>
                <a:srgbClr val="FFFF00"/>
              </a:highlight>
            </a:endParaRP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dirty="0"/>
              <a:t>«Таджикистан: консультация по общим вопросам».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dirty="0"/>
              <a:t>28.02.2023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dirty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dirty="0"/>
              <a:t>«Новый Казахстан: изменения и тенденции во внешнеэкономической деятельности».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dirty="0"/>
              <a:t>06.03.2023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dirty="0"/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dirty="0"/>
              <a:t>«Перспективы продвижения IT, коммуникаций, </a:t>
            </a:r>
            <a:r>
              <a:rPr lang="ru-RU" dirty="0" err="1"/>
              <a:t>Smart</a:t>
            </a:r>
            <a:r>
              <a:rPr lang="ru-RU" dirty="0"/>
              <a:t> </a:t>
            </a:r>
            <a:r>
              <a:rPr lang="ru-RU" dirty="0" err="1"/>
              <a:t>Cities</a:t>
            </a:r>
            <a:r>
              <a:rPr lang="ru-RU" dirty="0"/>
              <a:t> в Индии.».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dirty="0"/>
              <a:t>14.03.2023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dirty="0"/>
          </a:p>
          <a:p>
            <a:pPr marL="0" lvl="0" indent="0" algn="ctr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F4C6C6C-34BA-4610-BB06-1566B72D8E0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918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67581" y="98635"/>
            <a:ext cx="11229898" cy="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Меры поддержки </a:t>
            </a:r>
            <a:r>
              <a:rPr kumimoji="0" lang="ru-RU" sz="2800" b="1" i="0" u="none" strike="noStrike" kern="1200" cap="none" spc="-67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экспортно</a:t>
            </a: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ориентированных МСП:</a:t>
            </a:r>
          </a:p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67" dirty="0">
                <a:solidFill>
                  <a:srgbClr val="0033CC"/>
                </a:solidFill>
                <a:latin typeface="Trebuchet MS"/>
                <a:cs typeface="Trebuchet MS"/>
              </a:rPr>
              <a:t>обучение/акселерация </a:t>
            </a:r>
            <a:r>
              <a:rPr lang="ru-RU" sz="2800" i="1" spc="-67" dirty="0">
                <a:solidFill>
                  <a:srgbClr val="0033CC"/>
                </a:solidFill>
                <a:latin typeface="Trebuchet MS"/>
                <a:cs typeface="Trebuchet MS"/>
              </a:rPr>
              <a:t>(бесплатно)</a:t>
            </a:r>
            <a:endParaRPr kumimoji="0" lang="ru-RU" sz="2800" i="1" u="none" strike="noStrike" kern="1200" cap="none" spc="-67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9289114" y="63797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EF36E0-EB16-40D2-88F8-0DABA53262DC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47B2BC4-9C40-40F0-A6C1-30FA71C17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966" y="473914"/>
            <a:ext cx="10913128" cy="553016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ru-RU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/>
              <a:t>Вебинары ЦПЭ: </a:t>
            </a:r>
          </a:p>
          <a:p>
            <a:pPr algn="ctr">
              <a:spcBef>
                <a:spcPts val="0"/>
              </a:spcBef>
            </a:pPr>
            <a:endParaRPr lang="ru-RU" sz="1400" dirty="0"/>
          </a:p>
          <a:p>
            <a:pPr marL="0" indent="0" algn="ctr">
              <a:spcBef>
                <a:spcPts val="0"/>
              </a:spcBef>
              <a:buNone/>
            </a:pPr>
            <a:endParaRPr lang="ru-RU" dirty="0"/>
          </a:p>
          <a:p>
            <a:pPr marL="0" lvl="0" indent="0" algn="ctr">
              <a:spcBef>
                <a:spcPts val="0"/>
              </a:spcBef>
              <a:buNone/>
            </a:pPr>
            <a:endParaRPr lang="ru-RU" dirty="0"/>
          </a:p>
          <a:p>
            <a:pPr marL="0" indent="0" algn="ctr">
              <a:spcBef>
                <a:spcPts val="0"/>
              </a:spcBef>
              <a:buNone/>
            </a:pPr>
            <a:endParaRPr lang="ru-RU" b="1" dirty="0">
              <a:highlight>
                <a:srgbClr val="FFFF00"/>
              </a:highlight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ru-RU" dirty="0"/>
          </a:p>
          <a:p>
            <a:pPr marL="0" lvl="0" indent="0" algn="ctr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F4C6C6C-34BA-4610-BB06-1566B72D8E0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73E0C8F-2874-4859-8F8F-5AF6943C2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966" y="1377340"/>
            <a:ext cx="10901306" cy="462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426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67581" y="98635"/>
            <a:ext cx="11229898" cy="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Меры поддержки </a:t>
            </a:r>
            <a:r>
              <a:rPr kumimoji="0" lang="ru-RU" sz="2800" b="1" i="0" u="none" strike="noStrike" kern="1200" cap="none" spc="-67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экспортно</a:t>
            </a: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ориентированных МСП:</a:t>
            </a:r>
          </a:p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67" dirty="0">
                <a:solidFill>
                  <a:srgbClr val="0033CC"/>
                </a:solidFill>
                <a:latin typeface="Trebuchet MS"/>
                <a:cs typeface="Trebuchet MS"/>
              </a:rPr>
              <a:t>обучение/акселерация </a:t>
            </a:r>
            <a:r>
              <a:rPr lang="ru-RU" sz="2800" i="1" spc="-67" dirty="0">
                <a:solidFill>
                  <a:srgbClr val="0033CC"/>
                </a:solidFill>
                <a:latin typeface="Trebuchet MS"/>
                <a:cs typeface="Trebuchet MS"/>
              </a:rPr>
              <a:t>(бесплатно)</a:t>
            </a:r>
            <a:endParaRPr kumimoji="0" lang="ru-RU" sz="2800" i="1" u="none" strike="noStrike" kern="1200" cap="none" spc="-67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9289114" y="63797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EF36E0-EB16-40D2-88F8-0DABA53262DC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47B2BC4-9C40-40F0-A6C1-30FA71C17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966" y="473914"/>
            <a:ext cx="10913128" cy="553016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ru-RU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b="1" dirty="0"/>
              <a:t>Семинары:</a:t>
            </a:r>
          </a:p>
          <a:p>
            <a:pPr algn="ctr">
              <a:spcBef>
                <a:spcPts val="0"/>
              </a:spcBef>
            </a:pPr>
            <a:r>
              <a:rPr lang="ru-RU" sz="3200" dirty="0"/>
              <a:t>«Основы экспортной деятельности».</a:t>
            </a:r>
          </a:p>
          <a:p>
            <a:pPr algn="ctr">
              <a:spcBef>
                <a:spcPts val="0"/>
              </a:spcBef>
            </a:pPr>
            <a:r>
              <a:rPr lang="ru-RU" sz="3200" dirty="0"/>
              <a:t>«Возможности онлайн экспорта».</a:t>
            </a:r>
          </a:p>
          <a:p>
            <a:pPr algn="ctr">
              <a:spcBef>
                <a:spcPts val="0"/>
              </a:spcBef>
            </a:pPr>
            <a:r>
              <a:rPr lang="ru-RU" sz="3200" dirty="0"/>
              <a:t>«Логистика для экспортеров».  </a:t>
            </a:r>
          </a:p>
          <a:p>
            <a:pPr algn="ctr">
              <a:spcBef>
                <a:spcPts val="0"/>
              </a:spcBef>
            </a:pPr>
            <a:r>
              <a:rPr lang="ru-RU" sz="3200" dirty="0"/>
              <a:t>«Документационное сопровождение экспорта».</a:t>
            </a:r>
          </a:p>
          <a:p>
            <a:pPr algn="ctr">
              <a:spcBef>
                <a:spcPts val="0"/>
              </a:spcBef>
            </a:pPr>
            <a:r>
              <a:rPr lang="ru-RU" sz="3200" dirty="0"/>
              <a:t>«Маркетинг как часть экспортного проекта».</a:t>
            </a:r>
          </a:p>
          <a:p>
            <a:pPr algn="ctr">
              <a:spcBef>
                <a:spcPts val="0"/>
              </a:spcBef>
            </a:pPr>
            <a:r>
              <a:rPr lang="ru-RU" sz="3200" dirty="0"/>
              <a:t> «Эффективная деловая коммуникация для экспортеров».</a:t>
            </a:r>
          </a:p>
          <a:p>
            <a:pPr algn="ctr">
              <a:spcBef>
                <a:spcPts val="0"/>
              </a:spcBef>
            </a:pPr>
            <a:r>
              <a:rPr lang="ru-RU" sz="3200" dirty="0"/>
              <a:t>«Финансовые инструменты экспорта».</a:t>
            </a:r>
          </a:p>
          <a:p>
            <a:pPr algn="ctr">
              <a:spcBef>
                <a:spcPts val="0"/>
              </a:spcBef>
            </a:pPr>
            <a:r>
              <a:rPr lang="ru-RU" sz="3200" dirty="0"/>
              <a:t>«Налоги в экспортной деятельности». </a:t>
            </a:r>
          </a:p>
          <a:p>
            <a:pPr algn="ctr">
              <a:spcBef>
                <a:spcPts val="0"/>
              </a:spcBef>
            </a:pPr>
            <a:r>
              <a:rPr lang="ru-RU" sz="3200" dirty="0"/>
              <a:t>«Правовые аспекты экспорта».</a:t>
            </a:r>
          </a:p>
          <a:p>
            <a:pPr algn="ctr">
              <a:spcBef>
                <a:spcPts val="0"/>
              </a:spcBef>
            </a:pPr>
            <a:r>
              <a:rPr lang="ru-RU" sz="3200" dirty="0"/>
              <a:t> «Таможенное регулирование экспорта».</a:t>
            </a:r>
          </a:p>
          <a:p>
            <a:pPr algn="ctr">
              <a:spcBef>
                <a:spcPts val="0"/>
              </a:spcBef>
            </a:pPr>
            <a:r>
              <a:rPr lang="ru-RU" sz="3200" dirty="0"/>
              <a:t> «Логистика для экспортеров».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dirty="0"/>
          </a:p>
          <a:p>
            <a:pPr marL="0" lvl="0" indent="0" algn="ctr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F4C6C6C-34BA-4610-BB06-1566B72D8E0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822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67581" y="98635"/>
            <a:ext cx="11229898" cy="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Меры поддержки </a:t>
            </a:r>
            <a:r>
              <a:rPr kumimoji="0" lang="ru-RU" sz="2800" b="1" i="0" u="none" strike="noStrike" kern="1200" cap="none" spc="-67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экспортно</a:t>
            </a: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ориентированных МСП:</a:t>
            </a:r>
          </a:p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-67" dirty="0">
                <a:solidFill>
                  <a:srgbClr val="0033CC"/>
                </a:solidFill>
                <a:latin typeface="Trebuchet MS"/>
                <a:cs typeface="Trebuchet MS"/>
              </a:rPr>
              <a:t>обучение/акселерация </a:t>
            </a:r>
            <a:r>
              <a:rPr lang="ru-RU" sz="2800" i="1" spc="-67" dirty="0">
                <a:solidFill>
                  <a:srgbClr val="0033CC"/>
                </a:solidFill>
                <a:latin typeface="Trebuchet MS"/>
                <a:cs typeface="Trebuchet MS"/>
              </a:rPr>
              <a:t>(бесплатно)</a:t>
            </a:r>
            <a:endParaRPr kumimoji="0" lang="ru-RU" sz="2800" i="1" u="none" strike="noStrike" kern="1200" cap="none" spc="-67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9289114" y="63797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EF36E0-EB16-40D2-88F8-0DABA53262DC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47B2BC4-9C40-40F0-A6C1-30FA71C17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966" y="974279"/>
            <a:ext cx="10913128" cy="5530165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b="1" dirty="0"/>
              <a:t>Акселерационная программа «Экспортный Форсаж» </a:t>
            </a:r>
          </a:p>
          <a:p>
            <a:pPr marL="0" lvl="0" indent="0" algn="ctr">
              <a:buNone/>
            </a:pPr>
            <a:r>
              <a:rPr lang="ru-RU" dirty="0"/>
              <a:t>(6 модулей)</a:t>
            </a:r>
          </a:p>
          <a:p>
            <a:pPr marL="0" lvl="0" indent="0" algn="ctr">
              <a:buNone/>
            </a:pPr>
            <a:endParaRPr lang="ru-RU" dirty="0"/>
          </a:p>
          <a:p>
            <a:pPr marL="0" lvl="0" indent="0" algn="ctr">
              <a:buNone/>
            </a:pPr>
            <a:r>
              <a:rPr lang="ru-RU" dirty="0"/>
              <a:t>1. Вводный модуль: «Введение в экспортную и проектную деятельность»;</a:t>
            </a:r>
          </a:p>
          <a:p>
            <a:pPr marL="0" lvl="0" indent="0" algn="ctr">
              <a:buNone/>
            </a:pPr>
            <a:r>
              <a:rPr lang="ru-RU" dirty="0"/>
              <a:t>2. Модуль 1: «Выбор рынка и поиск покупателей»;</a:t>
            </a:r>
          </a:p>
          <a:p>
            <a:pPr marL="0" lvl="0" indent="0" algn="ctr">
              <a:buNone/>
            </a:pPr>
            <a:r>
              <a:rPr lang="ru-RU" dirty="0"/>
              <a:t>3. Модуль 2: «Экспортный маркетинг»;</a:t>
            </a:r>
          </a:p>
          <a:p>
            <a:pPr marL="0" lvl="0" indent="0" algn="ctr">
              <a:buNone/>
            </a:pPr>
            <a:r>
              <a:rPr lang="ru-RU" dirty="0"/>
              <a:t>4. Модуль 3: «Формирование финансовых условий экспортной сделки»;</a:t>
            </a:r>
          </a:p>
          <a:p>
            <a:pPr marL="0" lvl="0" indent="0" algn="ctr">
              <a:buNone/>
            </a:pPr>
            <a:r>
              <a:rPr lang="ru-RU" dirty="0"/>
              <a:t>5. Модуль 4: «Реализация экспортной сделки»;</a:t>
            </a:r>
          </a:p>
          <a:p>
            <a:pPr marL="0" lvl="0" indent="0" algn="ctr">
              <a:buNone/>
            </a:pPr>
            <a:r>
              <a:rPr lang="ru-RU" dirty="0"/>
              <a:t>6. Модуль 5: «Переговоры и заключение контракта».</a:t>
            </a:r>
          </a:p>
          <a:p>
            <a:pPr marL="0" lvl="0" indent="0" algn="ctr">
              <a:buNone/>
            </a:pPr>
            <a:endParaRPr lang="ru-RU" dirty="0"/>
          </a:p>
          <a:p>
            <a:pPr marL="0" lvl="0" indent="0" algn="ctr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6294A8A-A79C-46FE-BBD4-2C9FAD34FD6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679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67581" y="98635"/>
            <a:ext cx="11229898" cy="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Меры поддержки </a:t>
            </a:r>
            <a:r>
              <a:rPr kumimoji="0" lang="ru-RU" sz="2800" b="1" i="0" u="none" strike="noStrike" kern="1200" cap="none" spc="-67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экспортно</a:t>
            </a: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ориентированных МСП:</a:t>
            </a:r>
          </a:p>
          <a:p>
            <a:pPr marL="10630" marR="4252" lvl="0">
              <a:defRPr/>
            </a:pPr>
            <a:r>
              <a:rPr lang="ru-RU" sz="2800" b="1" spc="-67" dirty="0">
                <a:solidFill>
                  <a:srgbClr val="0033CC"/>
                </a:solidFill>
                <a:latin typeface="Trebuchet MS"/>
                <a:cs typeface="Trebuchet MS"/>
              </a:rPr>
              <a:t>поиск покупателя </a:t>
            </a:r>
            <a:r>
              <a:rPr lang="ru-RU" sz="2800" i="1" spc="-67" dirty="0">
                <a:solidFill>
                  <a:srgbClr val="0033CC"/>
                </a:solidFill>
                <a:latin typeface="Trebuchet MS"/>
                <a:cs typeface="Trebuchet MS"/>
              </a:rPr>
              <a:t>(бесплатно)</a:t>
            </a:r>
            <a:endParaRPr kumimoji="0" lang="ru-RU" sz="2800" b="1" i="0" u="none" strike="noStrike" kern="1200" cap="none" spc="-67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9289114" y="63797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EF36E0-EB16-40D2-88F8-0DABA53262DC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47B2BC4-9C40-40F0-A6C1-30FA71C17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8213" y="1043827"/>
            <a:ext cx="10913128" cy="5530165"/>
          </a:xfrm>
        </p:spPr>
        <p:txBody>
          <a:bodyPr/>
          <a:lstStyle/>
          <a:p>
            <a:pPr marL="0" indent="0" algn="ctr">
              <a:buNone/>
            </a:pPr>
            <a:endParaRPr lang="ru-RU" sz="3200" b="1" dirty="0"/>
          </a:p>
          <a:p>
            <a:pPr algn="ctr">
              <a:buFont typeface="Wingdings" panose="05000000000000000000" pitchFamily="2" charset="2"/>
              <a:buChar char="ü"/>
            </a:pPr>
            <a:endParaRPr lang="ru-RU" sz="3200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3200" dirty="0"/>
              <a:t>поиск и подбор иностранного покупателя 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3200" dirty="0"/>
              <a:t>сопровождение переговорного процесса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3200" dirty="0"/>
              <a:t>формирование/актуализация коммерческого предложения</a:t>
            </a:r>
          </a:p>
          <a:p>
            <a:pPr lvl="0" algn="ctr">
              <a:buFont typeface="Wingdings" panose="05000000000000000000" pitchFamily="2" charset="2"/>
              <a:buChar char="ü"/>
            </a:pPr>
            <a:r>
              <a:rPr lang="ru-RU" sz="3200" dirty="0"/>
              <a:t>перевод презентационных материалов на иностранный язык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A2F898A-17B7-49AB-B810-F5819E6C4B1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557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9710EF-593F-7FF8-971A-1F5F8431B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935" y="152209"/>
            <a:ext cx="7226130" cy="738664"/>
          </a:xfrm>
        </p:spPr>
        <p:txBody>
          <a:bodyPr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Полномочные, постоянные и торгово-экономические представительства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FFFDBD-CA30-8817-BB17-291466274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4023" y="915760"/>
            <a:ext cx="10022813" cy="4712007"/>
          </a:xfrm>
        </p:spPr>
        <p:txBody>
          <a:bodyPr/>
          <a:lstStyle/>
          <a:p>
            <a:pPr marL="228611" indent="-228611" algn="just">
              <a:buFont typeface="+mj-lt"/>
              <a:buAutoNum type="arabicPeriod"/>
            </a:pPr>
            <a:r>
              <a:rPr lang="ru-RU" sz="1867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Полномочное представительство Республики Татарстан в Республике Казахстан</a:t>
            </a:r>
          </a:p>
          <a:p>
            <a:pPr marL="228611" indent="-228611" algn="just">
              <a:buFont typeface="+mj-lt"/>
              <a:buAutoNum type="arabicPeriod"/>
            </a:pPr>
            <a:r>
              <a:rPr lang="ru-RU" sz="1867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Полномочное представительство Республики Татарстан в Турецкой Республике</a:t>
            </a:r>
          </a:p>
          <a:p>
            <a:pPr marL="228611" indent="-228611" algn="just">
              <a:buFont typeface="+mj-lt"/>
              <a:buAutoNum type="arabicPeriod"/>
            </a:pPr>
            <a:r>
              <a:rPr lang="ru-RU" sz="1867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Полномочное представительство Республики Татарстан в Туркменистане</a:t>
            </a:r>
          </a:p>
          <a:p>
            <a:pPr marL="228611" indent="-228611" algn="just">
              <a:buFont typeface="+mj-lt"/>
              <a:buAutoNum type="arabicPeriod"/>
            </a:pPr>
            <a:r>
              <a:rPr lang="ru-RU" sz="1867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Полномочное представительство Республики Татарстан во Французской Республике</a:t>
            </a:r>
          </a:p>
          <a:p>
            <a:pPr marL="228611" indent="-228611" algn="just">
              <a:buFont typeface="+mj-lt"/>
              <a:buAutoNum type="arabicPeriod"/>
            </a:pPr>
            <a:r>
              <a:rPr lang="ru-RU" sz="1867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Постоянное представительство Республики Татарстан в Азербайджанской Республике</a:t>
            </a:r>
          </a:p>
          <a:p>
            <a:pPr marL="228611" indent="-228611" algn="just">
              <a:buFont typeface="+mj-lt"/>
              <a:buAutoNum type="arabicPeriod"/>
            </a:pPr>
            <a:r>
              <a:rPr lang="ru-RU" sz="1867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Представительство Республики Татарстан в Республике Узбекистан</a:t>
            </a:r>
          </a:p>
          <a:p>
            <a:pPr marL="228611" indent="-228611" algn="just">
              <a:buFont typeface="+mj-lt"/>
              <a:buAutoNum type="arabicPeriod"/>
            </a:pPr>
            <a:r>
              <a:rPr lang="ru-RU" sz="1867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Торгово-экономическое представительство Республики Татарстан в Дубае (ОАЭ)</a:t>
            </a:r>
          </a:p>
          <a:p>
            <a:pPr marL="228611" indent="-228611" algn="just">
              <a:buFont typeface="+mj-lt"/>
              <a:buAutoNum type="arabicPeriod"/>
            </a:pPr>
            <a:r>
              <a:rPr lang="ru-RU" sz="1867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Торгово-экономическое представительство Республики Татарстан в Чешской Республике</a:t>
            </a:r>
          </a:p>
          <a:p>
            <a:pPr marL="228611" indent="-228611" algn="just">
              <a:buFont typeface="+mj-lt"/>
              <a:buAutoNum type="arabicPeriod"/>
            </a:pPr>
            <a:r>
              <a:rPr lang="ru-RU" sz="1867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Торгово-экономическое представительство Республики Татарстан в Швейцарии</a:t>
            </a:r>
          </a:p>
          <a:p>
            <a:pPr marL="228611" indent="-228611" algn="just">
              <a:buFont typeface="+mj-lt"/>
              <a:buAutoNum type="arabicPeriod"/>
            </a:pPr>
            <a:r>
              <a:rPr lang="ru-RU" sz="1867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Торгово-экономическое представительство Республики Татарстан в Финляндии</a:t>
            </a:r>
          </a:p>
          <a:p>
            <a:pPr marL="228611" indent="-228611" algn="just">
              <a:buFont typeface="+mj-lt"/>
              <a:buAutoNum type="arabicPeriod"/>
            </a:pPr>
            <a:r>
              <a:rPr lang="ru-RU" sz="1867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Торгово-экономическое представительство Республики Татарстан в Китайской Народной Республике</a:t>
            </a:r>
          </a:p>
          <a:p>
            <a:pPr marL="228611" indent="-228611" algn="just">
              <a:buFont typeface="+mj-lt"/>
              <a:buAutoNum type="arabicPeriod"/>
            </a:pPr>
            <a:r>
              <a:rPr lang="ru-RU" sz="1867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Торгово-экономическое представительство Республики Татарстан в Республике Куба</a:t>
            </a:r>
          </a:p>
          <a:p>
            <a:pPr marL="228611" indent="-228611" algn="just">
              <a:buFont typeface="+mj-lt"/>
              <a:buAutoNum type="arabicPeriod"/>
            </a:pPr>
            <a:r>
              <a:rPr lang="ru-RU" sz="1867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Торгово-экономическое представительство Республики Татарстан в городе Лейпциге</a:t>
            </a:r>
          </a:p>
          <a:p>
            <a:pPr marL="228611" indent="-228611" algn="just">
              <a:buFont typeface="+mj-lt"/>
              <a:buAutoNum type="arabicPeriod"/>
            </a:pPr>
            <a:r>
              <a:rPr lang="ru-RU" sz="1867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Торгово-экономическое представительство Республики Татарстан в США</a:t>
            </a:r>
          </a:p>
          <a:p>
            <a:pPr indent="119809" algn="just">
              <a:tabLst>
                <a:tab pos="640112" algn="l"/>
              </a:tabLst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388F1B-D18B-A61E-20B3-91AC63F36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7430"/>
            <a:ext cx="12192000" cy="17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522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67581" y="349225"/>
            <a:ext cx="11229898" cy="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Меры поддержки </a:t>
            </a:r>
            <a:r>
              <a:rPr kumimoji="0" lang="ru-RU" sz="2800" b="1" i="0" u="none" strike="noStrike" kern="1200" cap="none" spc="-67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экспортно</a:t>
            </a: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ориентированных МСП:</a:t>
            </a:r>
          </a:p>
          <a:p>
            <a:pPr marL="10630" marR="4252" lvl="0">
              <a:defRPr/>
            </a:pPr>
            <a:r>
              <a:rPr lang="ru-RU" sz="2800" b="1" spc="-67" dirty="0">
                <a:solidFill>
                  <a:srgbClr val="0033CC"/>
                </a:solidFill>
                <a:latin typeface="Trebuchet MS"/>
                <a:cs typeface="Trebuchet MS"/>
              </a:rPr>
              <a:t>маркетинговые/патентные исследования </a:t>
            </a:r>
          </a:p>
          <a:p>
            <a:pPr marL="10630" marR="4252" lvl="0">
              <a:defRPr/>
            </a:pPr>
            <a:r>
              <a:rPr lang="ru-RU" sz="2800" i="1" spc="-67" dirty="0">
                <a:solidFill>
                  <a:srgbClr val="0033CC"/>
                </a:solidFill>
                <a:latin typeface="Trebuchet MS"/>
                <a:cs typeface="Trebuchet MS"/>
              </a:rPr>
              <a:t>(</a:t>
            </a:r>
            <a:r>
              <a:rPr lang="ru-RU" sz="2800" i="1" spc="-67" dirty="0" err="1">
                <a:solidFill>
                  <a:srgbClr val="0033CC"/>
                </a:solidFill>
                <a:latin typeface="Trebuchet MS"/>
                <a:cs typeface="Trebuchet MS"/>
              </a:rPr>
              <a:t>софинансирование</a:t>
            </a:r>
            <a:r>
              <a:rPr lang="ru-RU" sz="2800" i="1" spc="-67" dirty="0">
                <a:solidFill>
                  <a:srgbClr val="0033CC"/>
                </a:solidFill>
                <a:latin typeface="Trebuchet MS"/>
                <a:cs typeface="Trebuchet MS"/>
              </a:rPr>
              <a:t>)</a:t>
            </a:r>
            <a:endParaRPr kumimoji="0" lang="ru-RU" sz="2800" b="1" i="0" u="none" strike="noStrike" kern="1200" cap="none" spc="-67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9289114" y="63797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EF36E0-EB16-40D2-88F8-0DABA53262DC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47B2BC4-9C40-40F0-A6C1-30FA71C17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8213" y="1043827"/>
            <a:ext cx="10913128" cy="5530165"/>
          </a:xfrm>
        </p:spPr>
        <p:txBody>
          <a:bodyPr/>
          <a:lstStyle/>
          <a:p>
            <a:pPr marL="0" indent="0" algn="ctr">
              <a:buNone/>
            </a:pPr>
            <a:endParaRPr lang="ru-RU" sz="3200" b="1" dirty="0"/>
          </a:p>
          <a:p>
            <a:pPr marL="0" indent="0">
              <a:spcBef>
                <a:spcPts val="0"/>
              </a:spcBef>
              <a:buNone/>
            </a:pPr>
            <a:endParaRPr lang="ru-RU" b="1" i="1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3200" dirty="0"/>
              <a:t>Индивидуальные маркетинговые исследования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ru-RU" sz="3200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3200" dirty="0"/>
              <a:t>Индивидуальные патентные исследования </a:t>
            </a:r>
          </a:p>
          <a:p>
            <a:pPr marL="0" indent="0" algn="ctr">
              <a:buNone/>
            </a:pPr>
            <a:endParaRPr lang="ru-RU" sz="3200" i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0033CC"/>
                </a:solidFill>
              </a:rPr>
              <a:t>софинансирование</a:t>
            </a:r>
            <a:r>
              <a:rPr lang="ru-RU" sz="3200" i="1" dirty="0">
                <a:solidFill>
                  <a:srgbClr val="0033CC"/>
                </a:solidFill>
              </a:rPr>
              <a:t> до </a:t>
            </a:r>
            <a:r>
              <a:rPr lang="ru-RU" sz="4000" i="1" dirty="0">
                <a:solidFill>
                  <a:srgbClr val="0033CC"/>
                </a:solidFill>
              </a:rPr>
              <a:t>80%</a:t>
            </a:r>
            <a:r>
              <a:rPr lang="ru-RU" sz="3200" i="1" dirty="0">
                <a:solidFill>
                  <a:srgbClr val="0033CC"/>
                </a:solidFill>
              </a:rPr>
              <a:t> затрат,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i="1" dirty="0">
                <a:solidFill>
                  <a:srgbClr val="0033CC"/>
                </a:solidFill>
              </a:rPr>
              <a:t>но не более </a:t>
            </a:r>
            <a:r>
              <a:rPr lang="ru-RU" sz="4000" i="1" dirty="0">
                <a:solidFill>
                  <a:srgbClr val="0033CC"/>
                </a:solidFill>
              </a:rPr>
              <a:t>300 </a:t>
            </a:r>
            <a:r>
              <a:rPr lang="ru-RU" sz="3200" i="1" dirty="0">
                <a:solidFill>
                  <a:srgbClr val="0033CC"/>
                </a:solidFill>
              </a:rPr>
              <a:t>тыс. руб. на МСП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ru-RU" sz="32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B52F867-901D-497A-9D0E-F63FDFEC33A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14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67581" y="628907"/>
            <a:ext cx="11229898" cy="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Меры поддержки </a:t>
            </a:r>
            <a:r>
              <a:rPr kumimoji="0" lang="ru-RU" sz="2800" b="1" i="0" u="none" strike="noStrike" kern="1200" cap="none" spc="-67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экспортно</a:t>
            </a: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ориентированных МСП:</a:t>
            </a:r>
          </a:p>
          <a:p>
            <a:pPr marL="10630" marR="4252" lvl="0">
              <a:defRPr/>
            </a:pPr>
            <a:r>
              <a:rPr lang="ru-RU" sz="2800" b="1" spc="-67" dirty="0">
                <a:solidFill>
                  <a:srgbClr val="0033CC"/>
                </a:solidFill>
                <a:latin typeface="Trebuchet MS"/>
                <a:cs typeface="Trebuchet MS"/>
              </a:rPr>
              <a:t>Сертификация/оформление прав </a:t>
            </a:r>
          </a:p>
          <a:p>
            <a:pPr marL="10630" marR="4252" lvl="0">
              <a:defRPr/>
            </a:pPr>
            <a:r>
              <a:rPr lang="ru-RU" sz="2800" b="1" spc="-67" dirty="0">
                <a:solidFill>
                  <a:srgbClr val="0033CC"/>
                </a:solidFill>
                <a:latin typeface="Trebuchet MS"/>
                <a:cs typeface="Trebuchet MS"/>
              </a:rPr>
              <a:t>на результаты интеллектуальной деятельности </a:t>
            </a:r>
          </a:p>
          <a:p>
            <a:pPr marL="10630" marR="4252" lvl="0">
              <a:defRPr/>
            </a:pPr>
            <a:r>
              <a:rPr lang="ru-RU" sz="2800" i="1" spc="-67" dirty="0">
                <a:solidFill>
                  <a:srgbClr val="0033CC"/>
                </a:solidFill>
                <a:latin typeface="Trebuchet MS"/>
                <a:cs typeface="Trebuchet MS"/>
              </a:rPr>
              <a:t>(</a:t>
            </a:r>
            <a:r>
              <a:rPr lang="ru-RU" sz="2800" i="1" spc="-67" dirty="0" err="1">
                <a:solidFill>
                  <a:srgbClr val="0033CC"/>
                </a:solidFill>
                <a:latin typeface="Trebuchet MS"/>
                <a:cs typeface="Trebuchet MS"/>
              </a:rPr>
              <a:t>софинансирование</a:t>
            </a:r>
            <a:r>
              <a:rPr lang="ru-RU" sz="2800" i="1" spc="-67" dirty="0">
                <a:solidFill>
                  <a:srgbClr val="0033CC"/>
                </a:solidFill>
                <a:latin typeface="Trebuchet MS"/>
                <a:cs typeface="Trebuchet MS"/>
              </a:rPr>
              <a:t>)</a:t>
            </a:r>
            <a:endParaRPr kumimoji="0" lang="ru-RU" sz="2800" b="1" i="0" u="none" strike="noStrike" kern="1200" cap="none" spc="-67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9289114" y="63797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EF36E0-EB16-40D2-88F8-0DABA53262DC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47B2BC4-9C40-40F0-A6C1-30FA71C17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8213" y="1043827"/>
            <a:ext cx="10913128" cy="5530165"/>
          </a:xfrm>
        </p:spPr>
        <p:txBody>
          <a:bodyPr/>
          <a:lstStyle/>
          <a:p>
            <a:pPr marL="0" indent="0" algn="ctr">
              <a:buNone/>
            </a:pPr>
            <a:endParaRPr lang="ru-RU" sz="3200" b="1" dirty="0"/>
          </a:p>
          <a:p>
            <a:pPr marL="0" indent="0">
              <a:spcBef>
                <a:spcPts val="0"/>
              </a:spcBef>
              <a:buNone/>
            </a:pPr>
            <a:endParaRPr lang="ru-RU" b="1" i="1" dirty="0"/>
          </a:p>
          <a:p>
            <a:pPr algn="ctr">
              <a:buFont typeface="Wingdings" panose="05000000000000000000" pitchFamily="2" charset="2"/>
              <a:buChar char="ü"/>
            </a:pPr>
            <a:endParaRPr lang="ru-RU" sz="3200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3200" dirty="0"/>
              <a:t>Стандартизация, сертификация, разрешения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ru-RU" sz="3200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3200" dirty="0"/>
              <a:t>Оформление прав на результаты интеллектуальной деятельности и приравненные к ним средства индивидуализации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ru-RU" sz="3200" i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0033CC"/>
                </a:solidFill>
              </a:rPr>
              <a:t>софинансирование</a:t>
            </a:r>
            <a:r>
              <a:rPr lang="ru-RU" sz="3200" i="1" dirty="0">
                <a:solidFill>
                  <a:srgbClr val="0033CC"/>
                </a:solidFill>
              </a:rPr>
              <a:t> до </a:t>
            </a:r>
            <a:r>
              <a:rPr lang="ru-RU" sz="4000" i="1" dirty="0">
                <a:solidFill>
                  <a:srgbClr val="0033CC"/>
                </a:solidFill>
              </a:rPr>
              <a:t>80%</a:t>
            </a:r>
            <a:r>
              <a:rPr lang="en-US" sz="4000" i="1" dirty="0">
                <a:solidFill>
                  <a:srgbClr val="0033CC"/>
                </a:solidFill>
              </a:rPr>
              <a:t>/</a:t>
            </a:r>
            <a:r>
              <a:rPr lang="ru-RU" sz="3200" i="1" dirty="0">
                <a:solidFill>
                  <a:srgbClr val="0033CC"/>
                </a:solidFill>
              </a:rPr>
              <a:t>до</a:t>
            </a:r>
            <a:r>
              <a:rPr lang="ru-RU" sz="4000" i="1" dirty="0">
                <a:solidFill>
                  <a:srgbClr val="0033CC"/>
                </a:solidFill>
              </a:rPr>
              <a:t> 70%</a:t>
            </a:r>
            <a:r>
              <a:rPr lang="ru-RU" sz="3200" i="1" dirty="0">
                <a:solidFill>
                  <a:srgbClr val="0033CC"/>
                </a:solidFill>
              </a:rPr>
              <a:t> затрат,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i="1" dirty="0">
                <a:solidFill>
                  <a:srgbClr val="0033CC"/>
                </a:solidFill>
              </a:rPr>
              <a:t>но не более </a:t>
            </a:r>
            <a:r>
              <a:rPr lang="ru-RU" sz="4000" i="1" dirty="0">
                <a:solidFill>
                  <a:srgbClr val="0033CC"/>
                </a:solidFill>
              </a:rPr>
              <a:t>1</a:t>
            </a:r>
            <a:r>
              <a:rPr lang="ru-RU" sz="3200" i="1" dirty="0">
                <a:solidFill>
                  <a:srgbClr val="0033CC"/>
                </a:solidFill>
              </a:rPr>
              <a:t> млн. руб. на МСП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ru-RU" sz="32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A0A6CD6-385F-49AD-AF62-ABCC4CB2EEB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90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67581" y="98635"/>
            <a:ext cx="11229898" cy="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Меры поддержки </a:t>
            </a:r>
            <a:r>
              <a:rPr kumimoji="0" lang="ru-RU" sz="2800" b="1" i="0" u="none" strike="noStrike" kern="1200" cap="none" spc="-67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экспортно</a:t>
            </a: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ориентированных МСП:</a:t>
            </a:r>
          </a:p>
          <a:p>
            <a:pPr marL="10630" marR="4252" lvl="0">
              <a:defRPr/>
            </a:pPr>
            <a:r>
              <a:rPr lang="ru-RU" sz="2800" b="1" spc="-67" dirty="0">
                <a:solidFill>
                  <a:srgbClr val="0033CC"/>
                </a:solidFill>
                <a:latin typeface="Trebuchet MS"/>
                <a:cs typeface="Trebuchet MS"/>
              </a:rPr>
              <a:t>сопровождение контракта </a:t>
            </a:r>
            <a:r>
              <a:rPr lang="ru-RU" sz="2800" i="1" spc="-67" dirty="0">
                <a:solidFill>
                  <a:srgbClr val="0033CC"/>
                </a:solidFill>
                <a:latin typeface="Trebuchet MS"/>
                <a:cs typeface="Trebuchet MS"/>
              </a:rPr>
              <a:t>(бесплатно)</a:t>
            </a:r>
            <a:endParaRPr kumimoji="0" lang="ru-RU" sz="2800" b="1" i="0" u="none" strike="noStrike" kern="1200" cap="none" spc="-67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9289114" y="63797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EF36E0-EB16-40D2-88F8-0DABA53262DC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47B2BC4-9C40-40F0-A6C1-30FA71C17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8213" y="1043827"/>
            <a:ext cx="10913128" cy="5530165"/>
          </a:xfrm>
        </p:spPr>
        <p:txBody>
          <a:bodyPr/>
          <a:lstStyle/>
          <a:p>
            <a:pPr marL="0" indent="0" algn="ctr">
              <a:buNone/>
            </a:pPr>
            <a:endParaRPr lang="ru-RU" sz="3200" b="1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3200" dirty="0"/>
              <a:t>правовая экспертиза экспортного контракта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3200" dirty="0"/>
              <a:t>подготовка проекта экспортного контракта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3200" dirty="0"/>
              <a:t>консультирование по вопросам налогообложения и соблюдения валютного регулирования и валютного контроля;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3200" dirty="0"/>
              <a:t>подготовка документов для прохождения таможенных процедур;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3200" dirty="0"/>
              <a:t>перевод текста экспортного контракта на язык иностранного покупателя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70B99C1-5B2A-4D72-BB8C-909944AAA62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97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67581" y="98635"/>
            <a:ext cx="11229898" cy="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Меры поддержки </a:t>
            </a:r>
            <a:r>
              <a:rPr kumimoji="0" lang="ru-RU" sz="2800" b="1" i="0" u="none" strike="noStrike" kern="1200" cap="none" spc="-67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экспортно</a:t>
            </a: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ориентированных МСП:</a:t>
            </a:r>
          </a:p>
          <a:p>
            <a:pPr marL="10630" marR="4252" lvl="0">
              <a:defRPr/>
            </a:pPr>
            <a:r>
              <a:rPr lang="ru-RU" sz="2800" b="1" spc="-67">
                <a:solidFill>
                  <a:srgbClr val="0033CC"/>
                </a:solidFill>
                <a:latin typeface="Trebuchet MS"/>
                <a:cs typeface="Trebuchet MS"/>
              </a:rPr>
              <a:t>международные </a:t>
            </a:r>
            <a:r>
              <a:rPr lang="ru-RU" sz="2800" b="1" spc="-67" dirty="0" err="1">
                <a:solidFill>
                  <a:srgbClr val="0033CC"/>
                </a:solidFill>
                <a:latin typeface="Trebuchet MS"/>
                <a:cs typeface="Trebuchet MS"/>
              </a:rPr>
              <a:t>маркетплейсы</a:t>
            </a:r>
            <a:r>
              <a:rPr lang="ru-RU" sz="2800" b="1" spc="-67" dirty="0">
                <a:solidFill>
                  <a:srgbClr val="0033CC"/>
                </a:solidFill>
                <a:latin typeface="Trebuchet MS"/>
                <a:cs typeface="Trebuchet MS"/>
              </a:rPr>
              <a:t> </a:t>
            </a:r>
            <a:r>
              <a:rPr lang="ru-RU" sz="2800" i="1" spc="-67" dirty="0">
                <a:solidFill>
                  <a:srgbClr val="0033CC"/>
                </a:solidFill>
                <a:latin typeface="Trebuchet MS"/>
                <a:cs typeface="Trebuchet MS"/>
              </a:rPr>
              <a:t>(бесплатно)</a:t>
            </a:r>
            <a:endParaRPr kumimoji="0" lang="ru-RU" sz="2800" b="1" i="0" u="none" strike="noStrike" kern="1200" cap="none" spc="-67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9289114" y="63797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EF36E0-EB16-40D2-88F8-0DABA53262DC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47B2BC4-9C40-40F0-A6C1-30FA71C17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8213" y="1043827"/>
            <a:ext cx="10913128" cy="5530165"/>
          </a:xfrm>
        </p:spPr>
        <p:txBody>
          <a:bodyPr/>
          <a:lstStyle/>
          <a:p>
            <a:pPr marL="0" indent="0" algn="ctr">
              <a:buNone/>
            </a:pPr>
            <a:endParaRPr lang="ru-RU" sz="3200" b="1" dirty="0"/>
          </a:p>
          <a:p>
            <a:pPr marL="0" indent="0" algn="ctr">
              <a:buNone/>
            </a:pPr>
            <a:endParaRPr lang="ru-RU" sz="3200" b="1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3200" dirty="0"/>
              <a:t>размещение МСП на международных </a:t>
            </a:r>
            <a:r>
              <a:rPr lang="ru-RU" sz="3200" dirty="0" err="1"/>
              <a:t>маркетплейсах</a:t>
            </a:r>
            <a:endParaRPr lang="ru-RU" sz="3200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3200" dirty="0"/>
              <a:t> обучение работы на них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3200" dirty="0"/>
              <a:t>Сопровождение в течение времени размещения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ru-RU" sz="3200" dirty="0"/>
          </a:p>
          <a:p>
            <a:pPr algn="ctr">
              <a:buFont typeface="Wingdings" panose="05000000000000000000" pitchFamily="2" charset="2"/>
              <a:buChar char="ü"/>
            </a:pPr>
            <a:endParaRPr lang="ru-RU" sz="3200" dirty="0"/>
          </a:p>
          <a:p>
            <a:pPr marL="0" indent="0" algn="ctr">
              <a:buNone/>
            </a:pPr>
            <a:r>
              <a:rPr lang="ru-RU" i="1" spc="-67" dirty="0">
                <a:solidFill>
                  <a:srgbClr val="0033CC"/>
                </a:solidFill>
                <a:latin typeface="Trebuchet MS"/>
              </a:rPr>
              <a:t>Популярны в 2022 году: </a:t>
            </a:r>
          </a:p>
          <a:p>
            <a:pPr marL="0" indent="0" algn="ctr">
              <a:buNone/>
            </a:pPr>
            <a:r>
              <a:rPr lang="en-US" i="1" spc="-67" dirty="0">
                <a:solidFill>
                  <a:srgbClr val="0033CC"/>
                </a:solidFill>
                <a:latin typeface="Trebuchet MS"/>
              </a:rPr>
              <a:t>Alibaba.com, Trendyol.com, Epinduo.com </a:t>
            </a:r>
            <a:r>
              <a:rPr lang="ru-RU" i="1" spc="-67" dirty="0">
                <a:solidFill>
                  <a:srgbClr val="0033CC"/>
                </a:solidFill>
                <a:latin typeface="Trebuchet MS"/>
              </a:rPr>
              <a:t>и </a:t>
            </a:r>
            <a:r>
              <a:rPr lang="ru-RU" i="1" spc="-67" dirty="0" err="1">
                <a:solidFill>
                  <a:srgbClr val="0033CC"/>
                </a:solidFill>
                <a:latin typeface="Trebuchet MS"/>
              </a:rPr>
              <a:t>ЛеснойРесурс.рф</a:t>
            </a:r>
            <a:endParaRPr lang="ru-RU" i="1" spc="-67" dirty="0">
              <a:solidFill>
                <a:srgbClr val="0033CC"/>
              </a:solidFill>
              <a:latin typeface="Trebuchet M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D4DAEDB-9A48-4442-B677-31B318F75A9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88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67581" y="349225"/>
            <a:ext cx="11229898" cy="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Меры поддержки </a:t>
            </a:r>
            <a:r>
              <a:rPr kumimoji="0" lang="ru-RU" sz="2800" b="1" i="0" u="none" strike="noStrike" kern="1200" cap="none" spc="-67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экспортно</a:t>
            </a: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ориентированных МСП:</a:t>
            </a:r>
          </a:p>
          <a:p>
            <a:pPr marL="10630" marR="4252" lvl="0">
              <a:defRPr/>
            </a:pPr>
            <a:r>
              <a:rPr lang="ru-RU" sz="2800" b="1" spc="-67" dirty="0">
                <a:solidFill>
                  <a:srgbClr val="0033CC"/>
                </a:solidFill>
                <a:latin typeface="Trebuchet MS"/>
                <a:cs typeface="Trebuchet MS"/>
              </a:rPr>
              <a:t>международные выставки </a:t>
            </a:r>
            <a:r>
              <a:rPr lang="ru-RU" sz="2800" i="1" spc="-67" dirty="0">
                <a:solidFill>
                  <a:srgbClr val="0033CC"/>
                </a:solidFill>
                <a:latin typeface="Trebuchet MS"/>
                <a:cs typeface="Trebuchet MS"/>
              </a:rPr>
              <a:t>(бесплатно)</a:t>
            </a:r>
            <a:endParaRPr kumimoji="0" lang="ru-RU" sz="2800" i="1" u="none" strike="noStrike" kern="1200" cap="none" spc="-67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9289114" y="63797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EF36E0-EB16-40D2-88F8-0DABA53262DC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47B2BC4-9C40-40F0-A6C1-30FA71C17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966" y="806976"/>
            <a:ext cx="10913128" cy="5473514"/>
          </a:xfrm>
        </p:spPr>
        <p:txBody>
          <a:bodyPr/>
          <a:lstStyle/>
          <a:p>
            <a:pPr marL="0" indent="0" algn="ctr">
              <a:buNone/>
            </a:pPr>
            <a:endParaRPr lang="ru-RU" sz="3200" b="1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dirty="0"/>
              <a:t>аренда выставочной площади и доп. оборудования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dirty="0"/>
              <a:t>застройка стенда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dirty="0"/>
              <a:t>доставка выставочных образцов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dirty="0"/>
              <a:t>организация работы переводчиков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2000" b="1" i="1" spc="-67" dirty="0">
              <a:solidFill>
                <a:srgbClr val="0033CC"/>
              </a:solidFill>
              <a:latin typeface="Trebuchet MS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u="sng" spc="-67" dirty="0">
                <a:solidFill>
                  <a:srgbClr val="0033CC"/>
                </a:solidFill>
                <a:latin typeface="Trebuchet MS"/>
              </a:rPr>
              <a:t>1 квартал 2023 года:</a:t>
            </a:r>
          </a:p>
          <a:p>
            <a:pPr algn="ctr">
              <a:spcBef>
                <a:spcPts val="0"/>
              </a:spcBef>
              <a:buFontTx/>
              <a:buChar char="-"/>
            </a:pPr>
            <a:endParaRPr lang="ru-RU" sz="2000" b="1" spc="-67" dirty="0">
              <a:solidFill>
                <a:srgbClr val="0033CC"/>
              </a:solidFill>
              <a:latin typeface="Trebuchet MS"/>
            </a:endParaRPr>
          </a:p>
          <a:p>
            <a:pPr algn="ctr">
              <a:spcBef>
                <a:spcPts val="0"/>
              </a:spcBef>
              <a:buFontTx/>
              <a:buChar char="-"/>
            </a:pPr>
            <a:r>
              <a:rPr lang="ru-RU" sz="2000" b="1" spc="-67" dirty="0" err="1">
                <a:solidFill>
                  <a:srgbClr val="0033CC"/>
                </a:solidFill>
                <a:latin typeface="Trebuchet MS"/>
              </a:rPr>
              <a:t>AgroExpo</a:t>
            </a:r>
            <a:r>
              <a:rPr lang="ru-RU" sz="2000" b="1" spc="-67" dirty="0">
                <a:solidFill>
                  <a:srgbClr val="0033CC"/>
                </a:solidFill>
                <a:latin typeface="Trebuchet MS"/>
              </a:rPr>
              <a:t> </a:t>
            </a:r>
            <a:r>
              <a:rPr lang="ru-RU" sz="2000" b="1" spc="-67" dirty="0" err="1">
                <a:solidFill>
                  <a:srgbClr val="0033CC"/>
                </a:solidFill>
                <a:latin typeface="Trebuchet MS"/>
              </a:rPr>
              <a:t>Turkey</a:t>
            </a:r>
            <a:r>
              <a:rPr lang="ru-RU" sz="2000" b="1" spc="-67" dirty="0">
                <a:solidFill>
                  <a:srgbClr val="0033CC"/>
                </a:solidFill>
                <a:latin typeface="Trebuchet MS"/>
              </a:rPr>
              <a:t> 2023 в г. Измир (Турция), 01-05.02.2023</a:t>
            </a:r>
          </a:p>
          <a:p>
            <a:pPr algn="ctr">
              <a:spcBef>
                <a:spcPts val="0"/>
              </a:spcBef>
              <a:buFontTx/>
              <a:buChar char="-"/>
            </a:pPr>
            <a:endParaRPr lang="ru-RU" sz="2000" b="1" spc="-67" dirty="0">
              <a:solidFill>
                <a:srgbClr val="0033CC"/>
              </a:solidFill>
              <a:latin typeface="Trebuchet MS"/>
            </a:endParaRPr>
          </a:p>
          <a:p>
            <a:pPr algn="ctr">
              <a:spcBef>
                <a:spcPts val="0"/>
              </a:spcBef>
              <a:buFontTx/>
              <a:buChar char="-"/>
            </a:pPr>
            <a:r>
              <a:rPr lang="ru-RU" sz="2000" b="1" spc="-67" dirty="0">
                <a:solidFill>
                  <a:srgbClr val="0033CC"/>
                </a:solidFill>
                <a:latin typeface="Trebuchet MS"/>
              </a:rPr>
              <a:t>«Строительство – </a:t>
            </a:r>
            <a:r>
              <a:rPr lang="ru-RU" sz="2000" b="1" spc="-67" dirty="0" err="1">
                <a:solidFill>
                  <a:srgbClr val="0033CC"/>
                </a:solidFill>
                <a:latin typeface="Trebuchet MS"/>
              </a:rPr>
              <a:t>UzBuild</a:t>
            </a:r>
            <a:r>
              <a:rPr lang="ru-RU" sz="2000" b="1" spc="-67" dirty="0">
                <a:solidFill>
                  <a:srgbClr val="0033CC"/>
                </a:solidFill>
                <a:latin typeface="Trebuchet MS"/>
              </a:rPr>
              <a:t> 2023» в г. Ташкент (Узбекистан), 28.02-03.03.2023</a:t>
            </a:r>
          </a:p>
          <a:p>
            <a:pPr algn="ctr">
              <a:spcBef>
                <a:spcPts val="0"/>
              </a:spcBef>
              <a:buFontTx/>
              <a:buChar char="-"/>
            </a:pPr>
            <a:endParaRPr lang="ru-RU" sz="2000" b="1" spc="-67" dirty="0">
              <a:solidFill>
                <a:srgbClr val="0033CC"/>
              </a:solidFill>
              <a:latin typeface="Trebuchet MS"/>
            </a:endParaRPr>
          </a:p>
          <a:p>
            <a:pPr algn="ctr">
              <a:spcBef>
                <a:spcPts val="0"/>
              </a:spcBef>
              <a:buFontTx/>
              <a:buChar char="-"/>
            </a:pPr>
            <a:r>
              <a:rPr lang="ru-RU" sz="2000" b="1" spc="-67" dirty="0">
                <a:solidFill>
                  <a:srgbClr val="0033CC"/>
                </a:solidFill>
                <a:latin typeface="Trebuchet MS"/>
              </a:rPr>
              <a:t>Выставка строительных и отделочных материалов в г. Москва, 28-31.03.2023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ru-RU" sz="32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F5916E7-392F-42AC-AADF-F6212A57C7B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587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67581" y="349225"/>
            <a:ext cx="11229898" cy="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Меры поддержки </a:t>
            </a:r>
            <a:r>
              <a:rPr kumimoji="0" lang="ru-RU" sz="2800" b="1" i="0" u="none" strike="noStrike" kern="1200" cap="none" spc="-67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экспортно</a:t>
            </a: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ориентированных МСП:</a:t>
            </a:r>
          </a:p>
          <a:p>
            <a:pPr marL="10630" marR="4252" lvl="0">
              <a:defRPr/>
            </a:pPr>
            <a:r>
              <a:rPr lang="ru-RU" sz="2800" b="1" spc="-67" dirty="0">
                <a:solidFill>
                  <a:srgbClr val="0033CC"/>
                </a:solidFill>
                <a:latin typeface="Trebuchet MS"/>
                <a:cs typeface="Trebuchet MS"/>
              </a:rPr>
              <a:t>международные выставки </a:t>
            </a:r>
            <a:r>
              <a:rPr lang="ru-RU" sz="2800" i="1" spc="-67" dirty="0">
                <a:solidFill>
                  <a:srgbClr val="0033CC"/>
                </a:solidFill>
                <a:latin typeface="Trebuchet MS"/>
                <a:cs typeface="Trebuchet MS"/>
              </a:rPr>
              <a:t>(бесплатно)</a:t>
            </a:r>
            <a:endParaRPr kumimoji="0" lang="ru-RU" sz="2800" i="1" u="none" strike="noStrike" kern="1200" cap="none" spc="-67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9289114" y="63797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EF36E0-EB16-40D2-88F8-0DABA53262DC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47B2BC4-9C40-40F0-A6C1-30FA71C17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966" y="806976"/>
            <a:ext cx="10913128" cy="5473514"/>
          </a:xfrm>
        </p:spPr>
        <p:txBody>
          <a:bodyPr/>
          <a:lstStyle/>
          <a:p>
            <a:pPr marL="0" indent="0" algn="ctr">
              <a:buNone/>
            </a:pPr>
            <a:endParaRPr lang="ru-RU" sz="3200" b="1" dirty="0"/>
          </a:p>
          <a:p>
            <a:pPr marL="0" indent="0" algn="ctr">
              <a:buNone/>
            </a:pPr>
            <a:r>
              <a:rPr lang="ru-RU" sz="2000" b="1" dirty="0" err="1"/>
              <a:t>Yapi</a:t>
            </a:r>
            <a:r>
              <a:rPr lang="ru-RU" sz="2000" b="1" dirty="0"/>
              <a:t> </a:t>
            </a:r>
            <a:r>
              <a:rPr lang="ru-RU" sz="2000" b="1" dirty="0" err="1"/>
              <a:t>TurkeyBuild</a:t>
            </a:r>
            <a:r>
              <a:rPr lang="ru-RU" sz="2000" b="1" dirty="0"/>
              <a:t> </a:t>
            </a:r>
            <a:r>
              <a:rPr lang="ru-RU" sz="2000" b="1" dirty="0" err="1"/>
              <a:t>Istanbul</a:t>
            </a:r>
            <a:r>
              <a:rPr lang="ru-RU" sz="2000" b="1" dirty="0"/>
              <a:t> 2023 </a:t>
            </a:r>
            <a:r>
              <a:rPr lang="ru-RU" sz="2000" dirty="0"/>
              <a:t>- международная строительная выставка в г. Стамбул (ТУРЦИЯ) с 26.04.23 по 29.04.23</a:t>
            </a:r>
          </a:p>
          <a:p>
            <a:pPr marL="0" indent="0" algn="ctr">
              <a:buNone/>
            </a:pPr>
            <a:r>
              <a:rPr lang="ru-RU" sz="2000" b="1" dirty="0"/>
              <a:t>8-я Международная Выставка «Нефть и Газ Каспия» </a:t>
            </a:r>
            <a:r>
              <a:rPr lang="ru-RU" sz="2000" dirty="0"/>
              <a:t>в г. Баку (АЗЕРБАЙДЖАН) с 31.05.23 по 02.06.23</a:t>
            </a:r>
          </a:p>
          <a:p>
            <a:pPr marL="0" indent="0" algn="ctr">
              <a:buNone/>
            </a:pPr>
            <a:r>
              <a:rPr lang="ru-RU" sz="2000" b="1" dirty="0"/>
              <a:t>MIMS </a:t>
            </a:r>
            <a:r>
              <a:rPr lang="ru-RU" sz="2000" b="1" dirty="0" err="1"/>
              <a:t>Automobility</a:t>
            </a:r>
            <a:r>
              <a:rPr lang="ru-RU" sz="2000" b="1" dirty="0"/>
              <a:t> </a:t>
            </a:r>
            <a:r>
              <a:rPr lang="ru-RU" sz="2000" b="1" dirty="0" err="1"/>
              <a:t>Moscow</a:t>
            </a:r>
            <a:r>
              <a:rPr lang="ru-RU" sz="2000" b="1" dirty="0"/>
              <a:t> 2023 </a:t>
            </a:r>
            <a:r>
              <a:rPr lang="ru-RU" sz="2000" dirty="0"/>
              <a:t>- международная выставка запасных частей, автокомпонентов, оборудования и товаров для технического обслуживания автомобилей в г. Москва (РОССИЯ) с 21.08.23 по 24.08.23</a:t>
            </a:r>
          </a:p>
          <a:p>
            <a:pPr marL="0" indent="0" algn="ctr">
              <a:buNone/>
            </a:pPr>
            <a:r>
              <a:rPr lang="ru-RU" sz="2000" b="1" dirty="0"/>
              <a:t>CNR </a:t>
            </a:r>
            <a:r>
              <a:rPr lang="ru-RU" sz="2000" b="1" dirty="0" err="1"/>
              <a:t>Food</a:t>
            </a:r>
            <a:r>
              <a:rPr lang="ru-RU" sz="2000" b="1" dirty="0"/>
              <a:t> </a:t>
            </a:r>
            <a:r>
              <a:rPr lang="ru-RU" sz="2000" b="1" dirty="0" err="1"/>
              <a:t>Istanbul</a:t>
            </a:r>
            <a:r>
              <a:rPr lang="ru-RU" sz="2000" b="1" dirty="0"/>
              <a:t> 2023  </a:t>
            </a:r>
            <a:r>
              <a:rPr lang="ru-RU" sz="2000" dirty="0"/>
              <a:t>в г. Стамбул (ТУРЦИЯ) с 07.09.23 по 10.09.23</a:t>
            </a:r>
          </a:p>
          <a:p>
            <a:pPr marL="0" indent="0" algn="ctr">
              <a:buNone/>
            </a:pPr>
            <a:r>
              <a:rPr lang="ru-RU" sz="2000" b="1" dirty="0" err="1"/>
              <a:t>WorldFood</a:t>
            </a:r>
            <a:r>
              <a:rPr lang="ru-RU" sz="2000" b="1" dirty="0"/>
              <a:t> </a:t>
            </a:r>
            <a:r>
              <a:rPr lang="ru-RU" sz="2000" b="1" dirty="0" err="1"/>
              <a:t>Moscow</a:t>
            </a:r>
            <a:r>
              <a:rPr lang="ru-RU" sz="2000" b="1" dirty="0"/>
              <a:t> 2023 </a:t>
            </a:r>
            <a:r>
              <a:rPr lang="ru-RU" sz="2000" dirty="0"/>
              <a:t>в г. Москва (РОССИЯ) с 19.09.23 по 22.09.23</a:t>
            </a:r>
          </a:p>
          <a:p>
            <a:pPr marL="0" indent="0" algn="ctr">
              <a:buNone/>
            </a:pPr>
            <a:r>
              <a:rPr lang="ru-RU" sz="2000" b="1" dirty="0"/>
              <a:t>ADIPEC 2023 - 27-я Международная Нефтегазовая Выставка и Конференция </a:t>
            </a:r>
            <a:r>
              <a:rPr lang="ru-RU" sz="2000" dirty="0"/>
              <a:t>в г. Абу-Даби (ОАЭ) с 02.10.23 по 05.10.23</a:t>
            </a:r>
          </a:p>
          <a:p>
            <a:pPr marL="0" indent="0" algn="ctr">
              <a:buNone/>
            </a:pPr>
            <a:r>
              <a:rPr lang="ru-RU" sz="2000" b="1" dirty="0"/>
              <a:t>Международная промышленная выставка "</a:t>
            </a:r>
            <a:r>
              <a:rPr lang="ru-RU" sz="2000" b="1" dirty="0" err="1"/>
              <a:t>Expo-Russia</a:t>
            </a:r>
            <a:r>
              <a:rPr lang="ru-RU" sz="2000" b="1" dirty="0"/>
              <a:t> </a:t>
            </a:r>
            <a:r>
              <a:rPr lang="ru-RU" sz="2000" b="1" dirty="0" err="1"/>
              <a:t>Iran</a:t>
            </a:r>
            <a:r>
              <a:rPr lang="ru-RU" sz="2000" b="1" dirty="0"/>
              <a:t> 2023" </a:t>
            </a:r>
            <a:r>
              <a:rPr lang="ru-RU" sz="2000" dirty="0"/>
              <a:t>(Тегеранский Бизнес-форум) в г. Тегеран (ИРАН, ИСЛАМСКАЯ РЕСПУБЛИКА) с 03.10.23 по 05.10.23</a:t>
            </a:r>
          </a:p>
          <a:p>
            <a:pPr marL="0" indent="0" algn="ctr">
              <a:buNone/>
            </a:pPr>
            <a:r>
              <a:rPr lang="ru-RU" sz="2000" b="1" dirty="0" err="1"/>
              <a:t>AgroWorld</a:t>
            </a:r>
            <a:r>
              <a:rPr lang="ru-RU" sz="2000" b="1" dirty="0"/>
              <a:t> </a:t>
            </a:r>
            <a:r>
              <a:rPr lang="ru-RU" sz="2000" b="1" dirty="0" err="1"/>
              <a:t>Kazakhstan</a:t>
            </a:r>
            <a:r>
              <a:rPr lang="ru-RU" sz="2000" b="1" dirty="0"/>
              <a:t> 2023</a:t>
            </a:r>
            <a:r>
              <a:rPr lang="ru-RU" sz="2000" dirty="0"/>
              <a:t> в г. Алматы (КАЗАХСТАН) с 01.11.23 по 03.11.23</a:t>
            </a:r>
          </a:p>
          <a:p>
            <a:pPr marL="0" indent="0" algn="ctr">
              <a:buNone/>
            </a:pPr>
            <a:r>
              <a:rPr lang="ru-RU" sz="2000" b="1" dirty="0"/>
              <a:t>Мебель-2023</a:t>
            </a:r>
            <a:r>
              <a:rPr lang="ru-RU" sz="2000" dirty="0"/>
              <a:t> в г. Москва (РОССИЯ) с 20.11.23 по 24.11.23</a:t>
            </a:r>
          </a:p>
          <a:p>
            <a:pPr marL="0" indent="0" algn="ctr">
              <a:buNone/>
            </a:pPr>
            <a:endParaRPr lang="ru-RU" sz="32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F5916E7-392F-42AC-AADF-F6212A57C7B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711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67581" y="349225"/>
            <a:ext cx="11229898" cy="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0630" marR="4252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Меры поддержки </a:t>
            </a:r>
            <a:r>
              <a:rPr kumimoji="0" lang="ru-RU" sz="2800" b="1" i="0" u="none" strike="noStrike" kern="1200" cap="none" spc="-67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экспортно</a:t>
            </a:r>
            <a:r>
              <a:rPr kumimoji="0" lang="ru-RU" sz="28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ориентированных МСП:</a:t>
            </a:r>
          </a:p>
          <a:p>
            <a:pPr marL="10630" marR="4252" lvl="0">
              <a:defRPr/>
            </a:pPr>
            <a:r>
              <a:rPr lang="ru-RU" sz="2800" b="1" spc="-67" dirty="0">
                <a:solidFill>
                  <a:srgbClr val="0033CC"/>
                </a:solidFill>
                <a:latin typeface="Trebuchet MS"/>
                <a:cs typeface="Trebuchet MS"/>
              </a:rPr>
              <a:t>содействие в доставке продукции на экспорт</a:t>
            </a:r>
          </a:p>
          <a:p>
            <a:pPr marL="10630" marR="4252" lvl="0">
              <a:defRPr/>
            </a:pPr>
            <a:r>
              <a:rPr lang="ru-RU" sz="2800" i="1" spc="-67" dirty="0">
                <a:solidFill>
                  <a:srgbClr val="0033CC"/>
                </a:solidFill>
                <a:latin typeface="Trebuchet MS"/>
                <a:cs typeface="Trebuchet MS"/>
              </a:rPr>
              <a:t>(</a:t>
            </a:r>
            <a:r>
              <a:rPr lang="ru-RU" sz="2800" i="1" spc="-67" dirty="0" err="1">
                <a:solidFill>
                  <a:srgbClr val="0033CC"/>
                </a:solidFill>
                <a:latin typeface="Trebuchet MS"/>
                <a:cs typeface="Trebuchet MS"/>
              </a:rPr>
              <a:t>софинансирование</a:t>
            </a:r>
            <a:r>
              <a:rPr lang="ru-RU" sz="2800" i="1" spc="-67" dirty="0">
                <a:solidFill>
                  <a:srgbClr val="0033CC"/>
                </a:solidFill>
                <a:latin typeface="Trebuchet MS"/>
                <a:cs typeface="Trebuchet MS"/>
              </a:rPr>
              <a:t>)</a:t>
            </a:r>
            <a:endParaRPr kumimoji="0" lang="ru-RU" sz="2800" b="1" i="0" u="none" strike="noStrike" kern="1200" cap="none" spc="-67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9289114" y="63797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EF36E0-EB16-40D2-88F8-0DABA53262DC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47B2BC4-9C40-40F0-A6C1-30FA71C17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8213" y="1043827"/>
            <a:ext cx="10913128" cy="5530165"/>
          </a:xfrm>
        </p:spPr>
        <p:txBody>
          <a:bodyPr/>
          <a:lstStyle/>
          <a:p>
            <a:pPr marL="0" indent="0" algn="ctr">
              <a:buNone/>
            </a:pPr>
            <a:endParaRPr lang="ru-RU" sz="3200" b="1" dirty="0"/>
          </a:p>
          <a:p>
            <a:pPr marL="0" indent="0">
              <a:spcBef>
                <a:spcPts val="0"/>
              </a:spcBef>
              <a:buNone/>
            </a:pPr>
            <a:endParaRPr lang="ru-RU" b="1" i="1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3200" b="1" dirty="0"/>
              <a:t>Организация и осуществление </a:t>
            </a:r>
            <a:r>
              <a:rPr lang="ru-RU" sz="3200" dirty="0"/>
              <a:t>транспортировки, погрузочно-разгрузочных работ, перегрузки с одного транспорта на другой, сортировки, консолидации, разукрупнения, маркировки, </a:t>
            </a:r>
            <a:r>
              <a:rPr lang="ru-RU" sz="3200" dirty="0" err="1"/>
              <a:t>паллетирования</a:t>
            </a:r>
            <a:r>
              <a:rPr lang="ru-RU" sz="3200" dirty="0"/>
              <a:t>, переупаковки </a:t>
            </a:r>
            <a:r>
              <a:rPr lang="ru-RU" sz="3200" b="1" dirty="0"/>
              <a:t>на территории Российской Федерации</a:t>
            </a:r>
          </a:p>
          <a:p>
            <a:pPr marL="0" indent="0" algn="ctr">
              <a:buNone/>
            </a:pPr>
            <a:endParaRPr lang="ru-RU" sz="3200" i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i="1" dirty="0" err="1">
                <a:solidFill>
                  <a:srgbClr val="0033CC"/>
                </a:solidFill>
              </a:rPr>
              <a:t>софинансирование</a:t>
            </a:r>
            <a:r>
              <a:rPr lang="ru-RU" sz="3200" i="1" dirty="0">
                <a:solidFill>
                  <a:srgbClr val="0033CC"/>
                </a:solidFill>
              </a:rPr>
              <a:t> до </a:t>
            </a:r>
            <a:r>
              <a:rPr lang="ru-RU" sz="4000" i="1" dirty="0">
                <a:solidFill>
                  <a:srgbClr val="0033CC"/>
                </a:solidFill>
              </a:rPr>
              <a:t>80%</a:t>
            </a:r>
            <a:r>
              <a:rPr lang="ru-RU" sz="3200" i="1" dirty="0">
                <a:solidFill>
                  <a:srgbClr val="0033CC"/>
                </a:solidFill>
              </a:rPr>
              <a:t> затрат,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i="1" dirty="0">
                <a:solidFill>
                  <a:srgbClr val="0033CC"/>
                </a:solidFill>
              </a:rPr>
              <a:t>но не более </a:t>
            </a:r>
            <a:r>
              <a:rPr lang="ru-RU" sz="4000" i="1" dirty="0">
                <a:solidFill>
                  <a:srgbClr val="0033CC"/>
                </a:solidFill>
              </a:rPr>
              <a:t>500 </a:t>
            </a:r>
            <a:r>
              <a:rPr lang="ru-RU" sz="3200" i="1" dirty="0">
                <a:solidFill>
                  <a:srgbClr val="0033CC"/>
                </a:solidFill>
              </a:rPr>
              <a:t>тыс. руб. на МСП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ru-RU" sz="32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E7AE92A-25FA-41AC-B807-E7439EC270A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03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F9E340-4F0E-C955-931D-7961BF4EC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MY EXPORT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9878B3-ACCB-604E-30DF-07A6025D8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23" y="1803400"/>
            <a:ext cx="10944352" cy="492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5B0709-7A75-9185-644A-747129FDF98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50401" y="407992"/>
            <a:ext cx="1912815" cy="11068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EA8816-AB45-BEB0-C3C0-65B751E3481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3824" y="1854200"/>
            <a:ext cx="5624577" cy="374971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4CC0281-2E8D-9583-9D0B-BC1543C8B4B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4897" y="1965004"/>
            <a:ext cx="5499100" cy="39275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855C57-7E30-BB5C-D7A4-F624FA73C3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12192000" cy="17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70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2935" y="639910"/>
            <a:ext cx="7226130" cy="1149033"/>
          </a:xfrm>
        </p:spPr>
        <p:txBody>
          <a:bodyPr/>
          <a:lstStyle/>
          <a:p>
            <a:pPr algn="ctr"/>
            <a:r>
              <a:rPr lang="ru-RU" dirty="0"/>
              <a:t>Торговые представительства РФ за рубежом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8889" r="-625" b="5556"/>
          <a:stretch>
            <a:fillRect/>
          </a:stretch>
        </p:blipFill>
        <p:spPr bwMode="auto">
          <a:xfrm>
            <a:off x="929341" y="1727200"/>
            <a:ext cx="669174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t="8889" b="5556"/>
          <a:stretch>
            <a:fillRect/>
          </a:stretch>
        </p:blipFill>
        <p:spPr bwMode="auto">
          <a:xfrm>
            <a:off x="5435600" y="3530600"/>
            <a:ext cx="633350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DB034E-E5AE-1DB8-FEEE-A238E613A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0782"/>
            <a:ext cx="12192000" cy="17475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DC77B9-C35D-C8E3-2902-3DC5484E4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129187"/>
            <a:ext cx="4743482" cy="65996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54E671-312D-EE77-37BE-B24C48B42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400" y="1226227"/>
            <a:ext cx="6225483" cy="445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833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5B54D2-A8AE-F0DB-317A-C7652DC7D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Made in Tatarstan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82B40F-0A2D-FA26-8184-7BF0BED4442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68" y="1498600"/>
            <a:ext cx="4241442" cy="21336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319100-6888-E315-EEFF-60C423318B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71877" y="2717800"/>
            <a:ext cx="6377355" cy="304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3706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46240" y="571269"/>
            <a:ext cx="11130709" cy="6502286"/>
            <a:chOff x="1132494" y="1222293"/>
            <a:chExt cx="11872756" cy="853187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2494" y="1222293"/>
              <a:ext cx="9971910" cy="680100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627560" y="7560247"/>
              <a:ext cx="4377690" cy="2193925"/>
            </a:xfrm>
            <a:custGeom>
              <a:avLst/>
              <a:gdLst/>
              <a:ahLst/>
              <a:cxnLst/>
              <a:rect l="l" t="t" r="r" b="b"/>
              <a:pathLst>
                <a:path w="4377690" h="2193925">
                  <a:moveTo>
                    <a:pt x="434399" y="1684439"/>
                  </a:moveTo>
                  <a:lnTo>
                    <a:pt x="346528" y="1684439"/>
                  </a:lnTo>
                  <a:lnTo>
                    <a:pt x="153772" y="2193352"/>
                  </a:lnTo>
                  <a:lnTo>
                    <a:pt x="241644" y="2193352"/>
                  </a:lnTo>
                  <a:lnTo>
                    <a:pt x="434399" y="1684439"/>
                  </a:lnTo>
                  <a:close/>
                </a:path>
                <a:path w="4377690" h="2193925">
                  <a:moveTo>
                    <a:pt x="786748" y="1160144"/>
                  </a:moveTo>
                  <a:lnTo>
                    <a:pt x="698876" y="1160144"/>
                  </a:lnTo>
                  <a:lnTo>
                    <a:pt x="307556" y="2193352"/>
                  </a:lnTo>
                  <a:lnTo>
                    <a:pt x="395428" y="2193352"/>
                  </a:lnTo>
                  <a:lnTo>
                    <a:pt x="786748" y="1160144"/>
                  </a:lnTo>
                  <a:close/>
                </a:path>
                <a:path w="4377690" h="2193925">
                  <a:moveTo>
                    <a:pt x="902508" y="1260551"/>
                  </a:moveTo>
                  <a:lnTo>
                    <a:pt x="814624" y="1260551"/>
                  </a:lnTo>
                  <a:lnTo>
                    <a:pt x="461328" y="2193352"/>
                  </a:lnTo>
                  <a:lnTo>
                    <a:pt x="549212" y="2193352"/>
                  </a:lnTo>
                  <a:lnTo>
                    <a:pt x="902508" y="1260551"/>
                  </a:lnTo>
                  <a:close/>
                </a:path>
                <a:path w="4377690" h="2193925">
                  <a:moveTo>
                    <a:pt x="956991" y="1522691"/>
                  </a:moveTo>
                  <a:lnTo>
                    <a:pt x="869120" y="1522691"/>
                  </a:lnTo>
                  <a:lnTo>
                    <a:pt x="615112" y="2193352"/>
                  </a:lnTo>
                  <a:lnTo>
                    <a:pt x="702996" y="2193352"/>
                  </a:lnTo>
                  <a:lnTo>
                    <a:pt x="956991" y="1522691"/>
                  </a:lnTo>
                  <a:close/>
                </a:path>
                <a:path w="4377690" h="2193925">
                  <a:moveTo>
                    <a:pt x="1210051" y="1260551"/>
                  </a:moveTo>
                  <a:lnTo>
                    <a:pt x="1122193" y="1260551"/>
                  </a:lnTo>
                  <a:lnTo>
                    <a:pt x="768884" y="2193352"/>
                  </a:lnTo>
                  <a:lnTo>
                    <a:pt x="856768" y="2193352"/>
                  </a:lnTo>
                  <a:lnTo>
                    <a:pt x="1210051" y="1260551"/>
                  </a:lnTo>
                  <a:close/>
                </a:path>
                <a:path w="4377690" h="2193925">
                  <a:moveTo>
                    <a:pt x="1325812" y="1360944"/>
                  </a:moveTo>
                  <a:lnTo>
                    <a:pt x="1237941" y="1360944"/>
                  </a:lnTo>
                  <a:lnTo>
                    <a:pt x="922668" y="2193352"/>
                  </a:lnTo>
                  <a:lnTo>
                    <a:pt x="1010539" y="2193352"/>
                  </a:lnTo>
                  <a:lnTo>
                    <a:pt x="1325812" y="1360944"/>
                  </a:lnTo>
                  <a:close/>
                </a:path>
                <a:path w="4377690" h="2193925">
                  <a:moveTo>
                    <a:pt x="1540836" y="1199184"/>
                  </a:moveTo>
                  <a:lnTo>
                    <a:pt x="1452990" y="1199184"/>
                  </a:lnTo>
                  <a:lnTo>
                    <a:pt x="1076452" y="2193352"/>
                  </a:lnTo>
                  <a:lnTo>
                    <a:pt x="1164323" y="2193352"/>
                  </a:lnTo>
                  <a:lnTo>
                    <a:pt x="1540836" y="1199184"/>
                  </a:lnTo>
                  <a:close/>
                </a:path>
                <a:path w="4377690" h="2193925">
                  <a:moveTo>
                    <a:pt x="1694633" y="1199184"/>
                  </a:moveTo>
                  <a:lnTo>
                    <a:pt x="1606761" y="1199184"/>
                  </a:lnTo>
                  <a:lnTo>
                    <a:pt x="1230224" y="2193352"/>
                  </a:lnTo>
                  <a:lnTo>
                    <a:pt x="1318108" y="2193352"/>
                  </a:lnTo>
                  <a:lnTo>
                    <a:pt x="1694633" y="1199184"/>
                  </a:lnTo>
                  <a:close/>
                </a:path>
                <a:path w="4377690" h="2193925">
                  <a:moveTo>
                    <a:pt x="1825176" y="1260551"/>
                  </a:moveTo>
                  <a:lnTo>
                    <a:pt x="1737305" y="1260551"/>
                  </a:lnTo>
                  <a:lnTo>
                    <a:pt x="1384008" y="2193352"/>
                  </a:lnTo>
                  <a:lnTo>
                    <a:pt x="1471880" y="2193352"/>
                  </a:lnTo>
                  <a:lnTo>
                    <a:pt x="1825176" y="1260551"/>
                  </a:lnTo>
                  <a:close/>
                </a:path>
                <a:path w="4377690" h="2193925">
                  <a:moveTo>
                    <a:pt x="1978947" y="1260551"/>
                  </a:moveTo>
                  <a:lnTo>
                    <a:pt x="1891076" y="1260551"/>
                  </a:lnTo>
                  <a:lnTo>
                    <a:pt x="1537780" y="2193352"/>
                  </a:lnTo>
                  <a:lnTo>
                    <a:pt x="1625651" y="2193352"/>
                  </a:lnTo>
                  <a:lnTo>
                    <a:pt x="1978947" y="1260551"/>
                  </a:lnTo>
                  <a:close/>
                </a:path>
                <a:path w="4377690" h="2193925">
                  <a:moveTo>
                    <a:pt x="2272165" y="892416"/>
                  </a:moveTo>
                  <a:lnTo>
                    <a:pt x="2184281" y="892416"/>
                  </a:lnTo>
                  <a:lnTo>
                    <a:pt x="1691564" y="2193352"/>
                  </a:lnTo>
                  <a:lnTo>
                    <a:pt x="1779436" y="2193352"/>
                  </a:lnTo>
                  <a:lnTo>
                    <a:pt x="2272165" y="892416"/>
                  </a:lnTo>
                  <a:close/>
                </a:path>
                <a:path w="4377690" h="2193925">
                  <a:moveTo>
                    <a:pt x="2425937" y="892416"/>
                  </a:moveTo>
                  <a:lnTo>
                    <a:pt x="2338065" y="892416"/>
                  </a:lnTo>
                  <a:lnTo>
                    <a:pt x="1845336" y="2193352"/>
                  </a:lnTo>
                  <a:lnTo>
                    <a:pt x="1933220" y="2193352"/>
                  </a:lnTo>
                  <a:lnTo>
                    <a:pt x="2425937" y="892416"/>
                  </a:lnTo>
                  <a:close/>
                </a:path>
                <a:path w="4377690" h="2193925">
                  <a:moveTo>
                    <a:pt x="2493094" y="1121105"/>
                  </a:moveTo>
                  <a:lnTo>
                    <a:pt x="2405223" y="1121105"/>
                  </a:lnTo>
                  <a:lnTo>
                    <a:pt x="1999120" y="2193352"/>
                  </a:lnTo>
                  <a:lnTo>
                    <a:pt x="2086991" y="2193352"/>
                  </a:lnTo>
                  <a:lnTo>
                    <a:pt x="2493094" y="1121105"/>
                  </a:lnTo>
                  <a:close/>
                </a:path>
                <a:path w="4377690" h="2193925">
                  <a:moveTo>
                    <a:pt x="2767300" y="803186"/>
                  </a:moveTo>
                  <a:lnTo>
                    <a:pt x="2679429" y="803186"/>
                  </a:lnTo>
                  <a:lnTo>
                    <a:pt x="2152904" y="2193352"/>
                  </a:lnTo>
                  <a:lnTo>
                    <a:pt x="2240751" y="2193352"/>
                  </a:lnTo>
                  <a:lnTo>
                    <a:pt x="2767300" y="803186"/>
                  </a:lnTo>
                  <a:close/>
                </a:path>
                <a:path w="4377690" h="2193925">
                  <a:moveTo>
                    <a:pt x="3018239" y="546607"/>
                  </a:moveTo>
                  <a:lnTo>
                    <a:pt x="2930368" y="546607"/>
                  </a:lnTo>
                  <a:lnTo>
                    <a:pt x="2306676" y="2193352"/>
                  </a:lnTo>
                  <a:lnTo>
                    <a:pt x="2394547" y="2193352"/>
                  </a:lnTo>
                  <a:lnTo>
                    <a:pt x="3018239" y="546607"/>
                  </a:lnTo>
                  <a:close/>
                </a:path>
                <a:path w="4377690" h="2193925">
                  <a:moveTo>
                    <a:pt x="3231180" y="390436"/>
                  </a:moveTo>
                  <a:lnTo>
                    <a:pt x="3143296" y="390436"/>
                  </a:lnTo>
                  <a:lnTo>
                    <a:pt x="2460435" y="2193352"/>
                  </a:lnTo>
                  <a:lnTo>
                    <a:pt x="2548332" y="2193352"/>
                  </a:lnTo>
                  <a:lnTo>
                    <a:pt x="3231180" y="390436"/>
                  </a:lnTo>
                  <a:close/>
                </a:path>
                <a:path w="4377690" h="2193925">
                  <a:moveTo>
                    <a:pt x="3482132" y="133870"/>
                  </a:moveTo>
                  <a:lnTo>
                    <a:pt x="3394261" y="133870"/>
                  </a:lnTo>
                  <a:lnTo>
                    <a:pt x="2614232" y="2193352"/>
                  </a:lnTo>
                  <a:lnTo>
                    <a:pt x="2702103" y="2193352"/>
                  </a:lnTo>
                  <a:lnTo>
                    <a:pt x="3482132" y="133870"/>
                  </a:lnTo>
                  <a:close/>
                </a:path>
                <a:path w="4377690" h="2193925">
                  <a:moveTo>
                    <a:pt x="3538736" y="390436"/>
                  </a:moveTo>
                  <a:lnTo>
                    <a:pt x="3450852" y="390436"/>
                  </a:lnTo>
                  <a:lnTo>
                    <a:pt x="2768016" y="2193352"/>
                  </a:lnTo>
                  <a:lnTo>
                    <a:pt x="2855888" y="2193352"/>
                  </a:lnTo>
                  <a:lnTo>
                    <a:pt x="3538736" y="390436"/>
                  </a:lnTo>
                  <a:close/>
                </a:path>
                <a:path w="4377690" h="2193925">
                  <a:moveTo>
                    <a:pt x="3646038" y="513143"/>
                  </a:moveTo>
                  <a:lnTo>
                    <a:pt x="3558167" y="513143"/>
                  </a:lnTo>
                  <a:lnTo>
                    <a:pt x="2921788" y="2193352"/>
                  </a:lnTo>
                  <a:lnTo>
                    <a:pt x="3009659" y="2193352"/>
                  </a:lnTo>
                  <a:lnTo>
                    <a:pt x="3646038" y="513143"/>
                  </a:lnTo>
                  <a:close/>
                </a:path>
                <a:path w="4377690" h="2193925">
                  <a:moveTo>
                    <a:pt x="3846292" y="390436"/>
                  </a:moveTo>
                  <a:lnTo>
                    <a:pt x="3758421" y="390436"/>
                  </a:lnTo>
                  <a:lnTo>
                    <a:pt x="3075572" y="2193352"/>
                  </a:lnTo>
                  <a:lnTo>
                    <a:pt x="3163431" y="2193352"/>
                  </a:lnTo>
                  <a:lnTo>
                    <a:pt x="3846292" y="390436"/>
                  </a:lnTo>
                  <a:close/>
                </a:path>
                <a:path w="4377690" h="2193925">
                  <a:moveTo>
                    <a:pt x="4042329" y="278879"/>
                  </a:moveTo>
                  <a:lnTo>
                    <a:pt x="3954445" y="278879"/>
                  </a:lnTo>
                  <a:lnTo>
                    <a:pt x="3229331" y="2193352"/>
                  </a:lnTo>
                  <a:lnTo>
                    <a:pt x="3317215" y="2193352"/>
                  </a:lnTo>
                  <a:lnTo>
                    <a:pt x="4042329" y="278879"/>
                  </a:lnTo>
                  <a:close/>
                </a:path>
                <a:path w="4377690" h="2193925">
                  <a:moveTo>
                    <a:pt x="4301727" y="0"/>
                  </a:moveTo>
                  <a:lnTo>
                    <a:pt x="4213855" y="0"/>
                  </a:lnTo>
                  <a:lnTo>
                    <a:pt x="3383128" y="2193352"/>
                  </a:lnTo>
                  <a:lnTo>
                    <a:pt x="3470999" y="2193352"/>
                  </a:lnTo>
                  <a:lnTo>
                    <a:pt x="4301727" y="0"/>
                  </a:lnTo>
                  <a:close/>
                </a:path>
                <a:path w="4377690" h="2193925">
                  <a:moveTo>
                    <a:pt x="4377240" y="167322"/>
                  </a:moveTo>
                  <a:lnTo>
                    <a:pt x="4304267" y="167322"/>
                  </a:lnTo>
                  <a:lnTo>
                    <a:pt x="3536900" y="2193352"/>
                  </a:lnTo>
                  <a:lnTo>
                    <a:pt x="3624771" y="2193352"/>
                  </a:lnTo>
                  <a:lnTo>
                    <a:pt x="4377240" y="206625"/>
                  </a:lnTo>
                  <a:lnTo>
                    <a:pt x="4377240" y="167322"/>
                  </a:lnTo>
                  <a:close/>
                </a:path>
                <a:path w="4377690" h="2193925">
                  <a:moveTo>
                    <a:pt x="4377240" y="380621"/>
                  </a:moveTo>
                  <a:lnTo>
                    <a:pt x="3690684" y="2193352"/>
                  </a:lnTo>
                  <a:lnTo>
                    <a:pt x="3778543" y="2193352"/>
                  </a:lnTo>
                  <a:lnTo>
                    <a:pt x="4377240" y="612653"/>
                  </a:lnTo>
                  <a:lnTo>
                    <a:pt x="4377240" y="380621"/>
                  </a:lnTo>
                  <a:close/>
                </a:path>
                <a:path w="4377690" h="2193925">
                  <a:moveTo>
                    <a:pt x="4377240" y="786642"/>
                  </a:moveTo>
                  <a:lnTo>
                    <a:pt x="3844455" y="2193352"/>
                  </a:lnTo>
                  <a:lnTo>
                    <a:pt x="3932339" y="2193352"/>
                  </a:lnTo>
                  <a:lnTo>
                    <a:pt x="4377240" y="1018682"/>
                  </a:lnTo>
                  <a:lnTo>
                    <a:pt x="4377240" y="786642"/>
                  </a:lnTo>
                  <a:close/>
                </a:path>
                <a:path w="4377690" h="2193925">
                  <a:moveTo>
                    <a:pt x="4377240" y="1192678"/>
                  </a:moveTo>
                  <a:lnTo>
                    <a:pt x="3998240" y="2193352"/>
                  </a:lnTo>
                  <a:lnTo>
                    <a:pt x="4086111" y="2193352"/>
                  </a:lnTo>
                  <a:lnTo>
                    <a:pt x="4377240" y="1424673"/>
                  </a:lnTo>
                  <a:lnTo>
                    <a:pt x="4377240" y="1192678"/>
                  </a:lnTo>
                  <a:close/>
                </a:path>
                <a:path w="4377690" h="2193925">
                  <a:moveTo>
                    <a:pt x="4377240" y="1598720"/>
                  </a:moveTo>
                  <a:lnTo>
                    <a:pt x="4152024" y="2193352"/>
                  </a:lnTo>
                  <a:lnTo>
                    <a:pt x="4239895" y="2193352"/>
                  </a:lnTo>
                  <a:lnTo>
                    <a:pt x="4377240" y="1830725"/>
                  </a:lnTo>
                  <a:lnTo>
                    <a:pt x="4377240" y="1598720"/>
                  </a:lnTo>
                  <a:close/>
                </a:path>
                <a:path w="4377690" h="2193925">
                  <a:moveTo>
                    <a:pt x="4377240" y="2004722"/>
                  </a:moveTo>
                  <a:lnTo>
                    <a:pt x="4305796" y="2193352"/>
                  </a:lnTo>
                  <a:lnTo>
                    <a:pt x="4377240" y="2193352"/>
                  </a:lnTo>
                  <a:lnTo>
                    <a:pt x="4377240" y="2004722"/>
                  </a:lnTo>
                  <a:close/>
                </a:path>
                <a:path w="4377690" h="2193925">
                  <a:moveTo>
                    <a:pt x="144890" y="2042756"/>
                  </a:moveTo>
                  <a:lnTo>
                    <a:pt x="57031" y="2042756"/>
                  </a:lnTo>
                  <a:lnTo>
                    <a:pt x="0" y="2193352"/>
                  </a:lnTo>
                  <a:lnTo>
                    <a:pt x="87869" y="2193352"/>
                  </a:lnTo>
                  <a:lnTo>
                    <a:pt x="144890" y="2042756"/>
                  </a:lnTo>
                  <a:close/>
                </a:path>
              </a:pathLst>
            </a:custGeom>
            <a:solidFill>
              <a:srgbClr val="FFFFFF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321143" y="5271871"/>
              <a:ext cx="5683885" cy="4481830"/>
            </a:xfrm>
            <a:custGeom>
              <a:avLst/>
              <a:gdLst/>
              <a:ahLst/>
              <a:cxnLst/>
              <a:rect l="l" t="t" r="r" b="b"/>
              <a:pathLst>
                <a:path w="5683884" h="4481830">
                  <a:moveTo>
                    <a:pt x="5683656" y="0"/>
                  </a:moveTo>
                  <a:lnTo>
                    <a:pt x="4808753" y="1214945"/>
                  </a:lnTo>
                  <a:lnTo>
                    <a:pt x="4439450" y="1235456"/>
                  </a:lnTo>
                  <a:lnTo>
                    <a:pt x="3555923" y="2837154"/>
                  </a:lnTo>
                  <a:lnTo>
                    <a:pt x="3545713" y="2844965"/>
                  </a:lnTo>
                  <a:lnTo>
                    <a:pt x="3545713" y="2855696"/>
                  </a:lnTo>
                  <a:lnTo>
                    <a:pt x="3162973" y="3549548"/>
                  </a:lnTo>
                  <a:lnTo>
                    <a:pt x="3151162" y="3559124"/>
                  </a:lnTo>
                  <a:lnTo>
                    <a:pt x="3151162" y="3570948"/>
                  </a:lnTo>
                  <a:lnTo>
                    <a:pt x="2846044" y="4124096"/>
                  </a:lnTo>
                  <a:lnTo>
                    <a:pt x="2604351" y="3910304"/>
                  </a:lnTo>
                  <a:lnTo>
                    <a:pt x="2923044" y="3755707"/>
                  </a:lnTo>
                  <a:lnTo>
                    <a:pt x="3151162" y="3570948"/>
                  </a:lnTo>
                  <a:lnTo>
                    <a:pt x="3151162" y="3559124"/>
                  </a:lnTo>
                  <a:lnTo>
                    <a:pt x="2918129" y="3747859"/>
                  </a:lnTo>
                  <a:lnTo>
                    <a:pt x="2596870" y="3903688"/>
                  </a:lnTo>
                  <a:lnTo>
                    <a:pt x="2587917" y="3895775"/>
                  </a:lnTo>
                  <a:lnTo>
                    <a:pt x="2587917" y="3908031"/>
                  </a:lnTo>
                  <a:lnTo>
                    <a:pt x="2314575" y="4040619"/>
                  </a:lnTo>
                  <a:lnTo>
                    <a:pt x="2117521" y="3979926"/>
                  </a:lnTo>
                  <a:lnTo>
                    <a:pt x="2424595" y="3763543"/>
                  </a:lnTo>
                  <a:lnTo>
                    <a:pt x="2587917" y="3908031"/>
                  </a:lnTo>
                  <a:lnTo>
                    <a:pt x="2587917" y="3895775"/>
                  </a:lnTo>
                  <a:lnTo>
                    <a:pt x="2438463" y="3763543"/>
                  </a:lnTo>
                  <a:lnTo>
                    <a:pt x="2425230" y="3751846"/>
                  </a:lnTo>
                  <a:lnTo>
                    <a:pt x="2107298" y="3976789"/>
                  </a:lnTo>
                  <a:lnTo>
                    <a:pt x="1548917" y="3804793"/>
                  </a:lnTo>
                  <a:lnTo>
                    <a:pt x="1999018" y="3150222"/>
                  </a:lnTo>
                  <a:lnTo>
                    <a:pt x="3097453" y="3198977"/>
                  </a:lnTo>
                  <a:lnTo>
                    <a:pt x="3110484" y="3189630"/>
                  </a:lnTo>
                  <a:lnTo>
                    <a:pt x="3172256" y="3144736"/>
                  </a:lnTo>
                  <a:lnTo>
                    <a:pt x="3210928" y="3115945"/>
                  </a:lnTo>
                  <a:lnTo>
                    <a:pt x="3290341" y="3055594"/>
                  </a:lnTo>
                  <a:lnTo>
                    <a:pt x="3545713" y="2855696"/>
                  </a:lnTo>
                  <a:lnTo>
                    <a:pt x="3545713" y="2844965"/>
                  </a:lnTo>
                  <a:lnTo>
                    <a:pt x="3094710" y="3189630"/>
                  </a:lnTo>
                  <a:lnTo>
                    <a:pt x="2206701" y="3150222"/>
                  </a:lnTo>
                  <a:lnTo>
                    <a:pt x="1994357" y="3140799"/>
                  </a:lnTo>
                  <a:lnTo>
                    <a:pt x="1539722" y="3801961"/>
                  </a:lnTo>
                  <a:lnTo>
                    <a:pt x="1534248" y="3800284"/>
                  </a:lnTo>
                  <a:lnTo>
                    <a:pt x="1534248" y="3809911"/>
                  </a:lnTo>
                  <a:lnTo>
                    <a:pt x="1267079" y="4198455"/>
                  </a:lnTo>
                  <a:lnTo>
                    <a:pt x="979512" y="4262755"/>
                  </a:lnTo>
                  <a:lnTo>
                    <a:pt x="1377403" y="3761587"/>
                  </a:lnTo>
                  <a:lnTo>
                    <a:pt x="1534248" y="3809911"/>
                  </a:lnTo>
                  <a:lnTo>
                    <a:pt x="1534248" y="3800284"/>
                  </a:lnTo>
                  <a:lnTo>
                    <a:pt x="1408696" y="3761587"/>
                  </a:lnTo>
                  <a:lnTo>
                    <a:pt x="1374101" y="3750932"/>
                  </a:lnTo>
                  <a:lnTo>
                    <a:pt x="965212" y="4265942"/>
                  </a:lnTo>
                  <a:lnTo>
                    <a:pt x="0" y="4481728"/>
                  </a:lnTo>
                  <a:lnTo>
                    <a:pt x="42100" y="4481728"/>
                  </a:lnTo>
                  <a:lnTo>
                    <a:pt x="956106" y="4277398"/>
                  </a:lnTo>
                  <a:lnTo>
                    <a:pt x="793889" y="4481728"/>
                  </a:lnTo>
                  <a:lnTo>
                    <a:pt x="805662" y="4481728"/>
                  </a:lnTo>
                  <a:lnTo>
                    <a:pt x="970419" y="4274197"/>
                  </a:lnTo>
                  <a:lnTo>
                    <a:pt x="1272590" y="4206646"/>
                  </a:lnTo>
                  <a:lnTo>
                    <a:pt x="1543443" y="3812743"/>
                  </a:lnTo>
                  <a:lnTo>
                    <a:pt x="2097811" y="3983507"/>
                  </a:lnTo>
                  <a:lnTo>
                    <a:pt x="1620075" y="4321505"/>
                  </a:lnTo>
                  <a:lnTo>
                    <a:pt x="1355191" y="4481728"/>
                  </a:lnTo>
                  <a:lnTo>
                    <a:pt x="1370761" y="4481728"/>
                  </a:lnTo>
                  <a:lnTo>
                    <a:pt x="1626273" y="4326090"/>
                  </a:lnTo>
                  <a:lnTo>
                    <a:pt x="2107996" y="3986644"/>
                  </a:lnTo>
                  <a:lnTo>
                    <a:pt x="2315337" y="4050500"/>
                  </a:lnTo>
                  <a:lnTo>
                    <a:pt x="2335669" y="4040619"/>
                  </a:lnTo>
                  <a:lnTo>
                    <a:pt x="2595384" y="3914648"/>
                  </a:lnTo>
                  <a:lnTo>
                    <a:pt x="2848572" y="4138612"/>
                  </a:lnTo>
                  <a:lnTo>
                    <a:pt x="2856585" y="4124096"/>
                  </a:lnTo>
                  <a:lnTo>
                    <a:pt x="3170212" y="3555517"/>
                  </a:lnTo>
                  <a:lnTo>
                    <a:pt x="3972153" y="2906001"/>
                  </a:lnTo>
                  <a:lnTo>
                    <a:pt x="4341838" y="3046006"/>
                  </a:lnTo>
                  <a:lnTo>
                    <a:pt x="4356671" y="3035681"/>
                  </a:lnTo>
                  <a:lnTo>
                    <a:pt x="5683643" y="2111781"/>
                  </a:lnTo>
                  <a:lnTo>
                    <a:pt x="5683643" y="2100554"/>
                  </a:lnTo>
                  <a:lnTo>
                    <a:pt x="4340542" y="3035681"/>
                  </a:lnTo>
                  <a:lnTo>
                    <a:pt x="3998201" y="2906001"/>
                  </a:lnTo>
                  <a:lnTo>
                    <a:pt x="3970477" y="2895498"/>
                  </a:lnTo>
                  <a:lnTo>
                    <a:pt x="3182023" y="3534118"/>
                  </a:lnTo>
                  <a:lnTo>
                    <a:pt x="3564255" y="2841180"/>
                  </a:lnTo>
                  <a:lnTo>
                    <a:pt x="3746741" y="2698318"/>
                  </a:lnTo>
                  <a:lnTo>
                    <a:pt x="3827437" y="2636583"/>
                  </a:lnTo>
                  <a:lnTo>
                    <a:pt x="3866896" y="2606916"/>
                  </a:lnTo>
                  <a:lnTo>
                    <a:pt x="3905631" y="2578227"/>
                  </a:lnTo>
                  <a:lnTo>
                    <a:pt x="3943566" y="2550630"/>
                  </a:lnTo>
                  <a:lnTo>
                    <a:pt x="3980599" y="2524252"/>
                  </a:lnTo>
                  <a:lnTo>
                    <a:pt x="4949672" y="1522679"/>
                  </a:lnTo>
                  <a:lnTo>
                    <a:pt x="5683656" y="1233335"/>
                  </a:lnTo>
                  <a:lnTo>
                    <a:pt x="5683656" y="1223429"/>
                  </a:lnTo>
                  <a:lnTo>
                    <a:pt x="4944453" y="1514817"/>
                  </a:lnTo>
                  <a:lnTo>
                    <a:pt x="3974566" y="2517229"/>
                  </a:lnTo>
                  <a:lnTo>
                    <a:pt x="3574148" y="2823235"/>
                  </a:lnTo>
                  <a:lnTo>
                    <a:pt x="4445063" y="1244371"/>
                  </a:lnTo>
                  <a:lnTo>
                    <a:pt x="4813643" y="1223899"/>
                  </a:lnTo>
                  <a:lnTo>
                    <a:pt x="5683656" y="15735"/>
                  </a:lnTo>
                  <a:lnTo>
                    <a:pt x="56836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78673" y="8373939"/>
              <a:ext cx="81432" cy="8141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668119" y="8152600"/>
              <a:ext cx="2644775" cy="1193165"/>
            </a:xfrm>
            <a:custGeom>
              <a:avLst/>
              <a:gdLst/>
              <a:ahLst/>
              <a:cxnLst/>
              <a:rect l="l" t="t" r="r" b="b"/>
              <a:pathLst>
                <a:path w="2644775" h="1193165">
                  <a:moveTo>
                    <a:pt x="57569" y="875512"/>
                  </a:moveTo>
                  <a:lnTo>
                    <a:pt x="55308" y="864311"/>
                  </a:lnTo>
                  <a:lnTo>
                    <a:pt x="49136" y="855154"/>
                  </a:lnTo>
                  <a:lnTo>
                    <a:pt x="39979" y="848995"/>
                  </a:lnTo>
                  <a:lnTo>
                    <a:pt x="28778" y="846734"/>
                  </a:lnTo>
                  <a:lnTo>
                    <a:pt x="17576" y="848995"/>
                  </a:lnTo>
                  <a:lnTo>
                    <a:pt x="8432" y="855154"/>
                  </a:lnTo>
                  <a:lnTo>
                    <a:pt x="2260" y="864311"/>
                  </a:lnTo>
                  <a:lnTo>
                    <a:pt x="0" y="875512"/>
                  </a:lnTo>
                  <a:lnTo>
                    <a:pt x="2260" y="886714"/>
                  </a:lnTo>
                  <a:lnTo>
                    <a:pt x="8432" y="895870"/>
                  </a:lnTo>
                  <a:lnTo>
                    <a:pt x="17576" y="902042"/>
                  </a:lnTo>
                  <a:lnTo>
                    <a:pt x="28778" y="904303"/>
                  </a:lnTo>
                  <a:lnTo>
                    <a:pt x="39979" y="902042"/>
                  </a:lnTo>
                  <a:lnTo>
                    <a:pt x="49136" y="895870"/>
                  </a:lnTo>
                  <a:lnTo>
                    <a:pt x="55308" y="886714"/>
                  </a:lnTo>
                  <a:lnTo>
                    <a:pt x="57569" y="875512"/>
                  </a:lnTo>
                  <a:close/>
                </a:path>
                <a:path w="2644775" h="1193165">
                  <a:moveTo>
                    <a:pt x="997915" y="1164196"/>
                  </a:moveTo>
                  <a:lnTo>
                    <a:pt x="995654" y="1152982"/>
                  </a:lnTo>
                  <a:lnTo>
                    <a:pt x="989482" y="1143838"/>
                  </a:lnTo>
                  <a:lnTo>
                    <a:pt x="980325" y="1137666"/>
                  </a:lnTo>
                  <a:lnTo>
                    <a:pt x="969124" y="1135405"/>
                  </a:lnTo>
                  <a:lnTo>
                    <a:pt x="957922" y="1137666"/>
                  </a:lnTo>
                  <a:lnTo>
                    <a:pt x="948778" y="1143838"/>
                  </a:lnTo>
                  <a:lnTo>
                    <a:pt x="942606" y="1152982"/>
                  </a:lnTo>
                  <a:lnTo>
                    <a:pt x="940346" y="1164196"/>
                  </a:lnTo>
                  <a:lnTo>
                    <a:pt x="949337" y="1185481"/>
                  </a:lnTo>
                  <a:lnTo>
                    <a:pt x="969124" y="1192580"/>
                  </a:lnTo>
                  <a:lnTo>
                    <a:pt x="988923" y="1185481"/>
                  </a:lnTo>
                  <a:lnTo>
                    <a:pt x="997915" y="1164196"/>
                  </a:lnTo>
                  <a:close/>
                </a:path>
                <a:path w="2644775" h="1193165">
                  <a:moveTo>
                    <a:pt x="1106728" y="876960"/>
                  </a:moveTo>
                  <a:lnTo>
                    <a:pt x="1104468" y="865759"/>
                  </a:lnTo>
                  <a:lnTo>
                    <a:pt x="1098296" y="856615"/>
                  </a:lnTo>
                  <a:lnTo>
                    <a:pt x="1089152" y="850442"/>
                  </a:lnTo>
                  <a:lnTo>
                    <a:pt x="1077937" y="848182"/>
                  </a:lnTo>
                  <a:lnTo>
                    <a:pt x="1066749" y="850442"/>
                  </a:lnTo>
                  <a:lnTo>
                    <a:pt x="1057592" y="856615"/>
                  </a:lnTo>
                  <a:lnTo>
                    <a:pt x="1051433" y="865759"/>
                  </a:lnTo>
                  <a:lnTo>
                    <a:pt x="1049159" y="876960"/>
                  </a:lnTo>
                  <a:lnTo>
                    <a:pt x="1051433" y="888174"/>
                  </a:lnTo>
                  <a:lnTo>
                    <a:pt x="1057592" y="897318"/>
                  </a:lnTo>
                  <a:lnTo>
                    <a:pt x="1066749" y="903490"/>
                  </a:lnTo>
                  <a:lnTo>
                    <a:pt x="1077937" y="905751"/>
                  </a:lnTo>
                  <a:lnTo>
                    <a:pt x="1089152" y="903490"/>
                  </a:lnTo>
                  <a:lnTo>
                    <a:pt x="1098296" y="897318"/>
                  </a:lnTo>
                  <a:lnTo>
                    <a:pt x="1104468" y="888174"/>
                  </a:lnTo>
                  <a:lnTo>
                    <a:pt x="1106728" y="876960"/>
                  </a:lnTo>
                  <a:close/>
                </a:path>
                <a:path w="2644775" h="1193165">
                  <a:moveTo>
                    <a:pt x="2644356" y="20015"/>
                  </a:moveTo>
                  <a:lnTo>
                    <a:pt x="2642781" y="12230"/>
                  </a:lnTo>
                  <a:lnTo>
                    <a:pt x="2638488" y="5867"/>
                  </a:lnTo>
                  <a:lnTo>
                    <a:pt x="2632125" y="1574"/>
                  </a:lnTo>
                  <a:lnTo>
                    <a:pt x="2624340" y="0"/>
                  </a:lnTo>
                  <a:lnTo>
                    <a:pt x="2616543" y="1574"/>
                  </a:lnTo>
                  <a:lnTo>
                    <a:pt x="2610180" y="5867"/>
                  </a:lnTo>
                  <a:lnTo>
                    <a:pt x="2605887" y="12230"/>
                  </a:lnTo>
                  <a:lnTo>
                    <a:pt x="2604325" y="20015"/>
                  </a:lnTo>
                  <a:lnTo>
                    <a:pt x="2605887" y="27813"/>
                  </a:lnTo>
                  <a:lnTo>
                    <a:pt x="2610180" y="34175"/>
                  </a:lnTo>
                  <a:lnTo>
                    <a:pt x="2616543" y="38455"/>
                  </a:lnTo>
                  <a:lnTo>
                    <a:pt x="2624340" y="40030"/>
                  </a:lnTo>
                  <a:lnTo>
                    <a:pt x="2632125" y="38455"/>
                  </a:lnTo>
                  <a:lnTo>
                    <a:pt x="2638488" y="34175"/>
                  </a:lnTo>
                  <a:lnTo>
                    <a:pt x="2642781" y="27813"/>
                  </a:lnTo>
                  <a:lnTo>
                    <a:pt x="2644356" y="200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01023" y="8982944"/>
              <a:ext cx="81432" cy="8141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562200" y="6483476"/>
              <a:ext cx="3229610" cy="3020060"/>
            </a:xfrm>
            <a:custGeom>
              <a:avLst/>
              <a:gdLst/>
              <a:ahLst/>
              <a:cxnLst/>
              <a:rect l="l" t="t" r="r" b="b"/>
              <a:pathLst>
                <a:path w="3229609" h="3020059">
                  <a:moveTo>
                    <a:pt x="57569" y="2990939"/>
                  </a:moveTo>
                  <a:lnTo>
                    <a:pt x="55308" y="2979724"/>
                  </a:lnTo>
                  <a:lnTo>
                    <a:pt x="49136" y="2970580"/>
                  </a:lnTo>
                  <a:lnTo>
                    <a:pt x="39992" y="2964421"/>
                  </a:lnTo>
                  <a:lnTo>
                    <a:pt x="28778" y="2962160"/>
                  </a:lnTo>
                  <a:lnTo>
                    <a:pt x="17576" y="2964421"/>
                  </a:lnTo>
                  <a:lnTo>
                    <a:pt x="8432" y="2970580"/>
                  </a:lnTo>
                  <a:lnTo>
                    <a:pt x="2260" y="2979724"/>
                  </a:lnTo>
                  <a:lnTo>
                    <a:pt x="0" y="2990939"/>
                  </a:lnTo>
                  <a:lnTo>
                    <a:pt x="2260" y="3002127"/>
                  </a:lnTo>
                  <a:lnTo>
                    <a:pt x="8432" y="3011284"/>
                  </a:lnTo>
                  <a:lnTo>
                    <a:pt x="17576" y="3017443"/>
                  </a:lnTo>
                  <a:lnTo>
                    <a:pt x="28778" y="3019717"/>
                  </a:lnTo>
                  <a:lnTo>
                    <a:pt x="39992" y="3017443"/>
                  </a:lnTo>
                  <a:lnTo>
                    <a:pt x="49136" y="3011284"/>
                  </a:lnTo>
                  <a:lnTo>
                    <a:pt x="55308" y="3002127"/>
                  </a:lnTo>
                  <a:lnTo>
                    <a:pt x="57569" y="2990939"/>
                  </a:lnTo>
                  <a:close/>
                </a:path>
                <a:path w="3229609" h="3020059">
                  <a:moveTo>
                    <a:pt x="1635048" y="2919742"/>
                  </a:moveTo>
                  <a:lnTo>
                    <a:pt x="1632788" y="2908541"/>
                  </a:lnTo>
                  <a:lnTo>
                    <a:pt x="1626616" y="2899397"/>
                  </a:lnTo>
                  <a:lnTo>
                    <a:pt x="1617459" y="2893225"/>
                  </a:lnTo>
                  <a:lnTo>
                    <a:pt x="1606257" y="2890964"/>
                  </a:lnTo>
                  <a:lnTo>
                    <a:pt x="1595056" y="2893225"/>
                  </a:lnTo>
                  <a:lnTo>
                    <a:pt x="1585899" y="2899397"/>
                  </a:lnTo>
                  <a:lnTo>
                    <a:pt x="1579727" y="2908541"/>
                  </a:lnTo>
                  <a:lnTo>
                    <a:pt x="1577467" y="2919742"/>
                  </a:lnTo>
                  <a:lnTo>
                    <a:pt x="1579727" y="2930956"/>
                  </a:lnTo>
                  <a:lnTo>
                    <a:pt x="1585899" y="2940100"/>
                  </a:lnTo>
                  <a:lnTo>
                    <a:pt x="1595056" y="2946273"/>
                  </a:lnTo>
                  <a:lnTo>
                    <a:pt x="1606257" y="2948533"/>
                  </a:lnTo>
                  <a:lnTo>
                    <a:pt x="1617459" y="2946273"/>
                  </a:lnTo>
                  <a:lnTo>
                    <a:pt x="1626616" y="2940100"/>
                  </a:lnTo>
                  <a:lnTo>
                    <a:pt x="1632788" y="2930956"/>
                  </a:lnTo>
                  <a:lnTo>
                    <a:pt x="1635048" y="2919742"/>
                  </a:lnTo>
                  <a:close/>
                </a:path>
                <a:path w="3229609" h="3020059">
                  <a:moveTo>
                    <a:pt x="3229521" y="28308"/>
                  </a:moveTo>
                  <a:lnTo>
                    <a:pt x="3227286" y="17297"/>
                  </a:lnTo>
                  <a:lnTo>
                    <a:pt x="3221228" y="8293"/>
                  </a:lnTo>
                  <a:lnTo>
                    <a:pt x="3212223" y="2222"/>
                  </a:lnTo>
                  <a:lnTo>
                    <a:pt x="3201212" y="0"/>
                  </a:lnTo>
                  <a:lnTo>
                    <a:pt x="3190189" y="2222"/>
                  </a:lnTo>
                  <a:lnTo>
                    <a:pt x="3181185" y="8293"/>
                  </a:lnTo>
                  <a:lnTo>
                    <a:pt x="3175127" y="17297"/>
                  </a:lnTo>
                  <a:lnTo>
                    <a:pt x="3172904" y="28308"/>
                  </a:lnTo>
                  <a:lnTo>
                    <a:pt x="3175127" y="39331"/>
                  </a:lnTo>
                  <a:lnTo>
                    <a:pt x="3181185" y="48323"/>
                  </a:lnTo>
                  <a:lnTo>
                    <a:pt x="3190189" y="54394"/>
                  </a:lnTo>
                  <a:lnTo>
                    <a:pt x="3201212" y="56616"/>
                  </a:lnTo>
                  <a:lnTo>
                    <a:pt x="3212223" y="54394"/>
                  </a:lnTo>
                  <a:lnTo>
                    <a:pt x="3221228" y="48323"/>
                  </a:lnTo>
                  <a:lnTo>
                    <a:pt x="3227286" y="39331"/>
                  </a:lnTo>
                  <a:lnTo>
                    <a:pt x="3229521" y="283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92232" y="6451182"/>
              <a:ext cx="80238" cy="802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270425" y="5504319"/>
              <a:ext cx="1580515" cy="2317115"/>
            </a:xfrm>
            <a:custGeom>
              <a:avLst/>
              <a:gdLst/>
              <a:ahLst/>
              <a:cxnLst/>
              <a:rect l="l" t="t" r="r" b="b"/>
              <a:pathLst>
                <a:path w="1580515" h="2317115">
                  <a:moveTo>
                    <a:pt x="56616" y="2288298"/>
                  </a:moveTo>
                  <a:lnTo>
                    <a:pt x="54394" y="2277275"/>
                  </a:lnTo>
                  <a:lnTo>
                    <a:pt x="48323" y="2268270"/>
                  </a:lnTo>
                  <a:lnTo>
                    <a:pt x="39331" y="2262213"/>
                  </a:lnTo>
                  <a:lnTo>
                    <a:pt x="28308" y="2259990"/>
                  </a:lnTo>
                  <a:lnTo>
                    <a:pt x="17297" y="2262213"/>
                  </a:lnTo>
                  <a:lnTo>
                    <a:pt x="8293" y="2268270"/>
                  </a:lnTo>
                  <a:lnTo>
                    <a:pt x="2222" y="2277275"/>
                  </a:lnTo>
                  <a:lnTo>
                    <a:pt x="0" y="2288298"/>
                  </a:lnTo>
                  <a:lnTo>
                    <a:pt x="2222" y="2299309"/>
                  </a:lnTo>
                  <a:lnTo>
                    <a:pt x="8293" y="2308301"/>
                  </a:lnTo>
                  <a:lnTo>
                    <a:pt x="17297" y="2314371"/>
                  </a:lnTo>
                  <a:lnTo>
                    <a:pt x="28308" y="2316607"/>
                  </a:lnTo>
                  <a:lnTo>
                    <a:pt x="39331" y="2314371"/>
                  </a:lnTo>
                  <a:lnTo>
                    <a:pt x="48323" y="2308301"/>
                  </a:lnTo>
                  <a:lnTo>
                    <a:pt x="54394" y="2299309"/>
                  </a:lnTo>
                  <a:lnTo>
                    <a:pt x="56616" y="2288298"/>
                  </a:lnTo>
                  <a:close/>
                </a:path>
                <a:path w="1580515" h="2317115">
                  <a:moveTo>
                    <a:pt x="1017803" y="1286306"/>
                  </a:moveTo>
                  <a:lnTo>
                    <a:pt x="1016228" y="1278509"/>
                  </a:lnTo>
                  <a:lnTo>
                    <a:pt x="1011936" y="1272146"/>
                  </a:lnTo>
                  <a:lnTo>
                    <a:pt x="1005573" y="1267853"/>
                  </a:lnTo>
                  <a:lnTo>
                    <a:pt x="997788" y="1266278"/>
                  </a:lnTo>
                  <a:lnTo>
                    <a:pt x="990003" y="1267853"/>
                  </a:lnTo>
                  <a:lnTo>
                    <a:pt x="983640" y="1272146"/>
                  </a:lnTo>
                  <a:lnTo>
                    <a:pt x="979347" y="1278509"/>
                  </a:lnTo>
                  <a:lnTo>
                    <a:pt x="977773" y="1286306"/>
                  </a:lnTo>
                  <a:lnTo>
                    <a:pt x="979347" y="1294091"/>
                  </a:lnTo>
                  <a:lnTo>
                    <a:pt x="983640" y="1300454"/>
                  </a:lnTo>
                  <a:lnTo>
                    <a:pt x="990003" y="1304734"/>
                  </a:lnTo>
                  <a:lnTo>
                    <a:pt x="997788" y="1306309"/>
                  </a:lnTo>
                  <a:lnTo>
                    <a:pt x="1005573" y="1304734"/>
                  </a:lnTo>
                  <a:lnTo>
                    <a:pt x="1011936" y="1300454"/>
                  </a:lnTo>
                  <a:lnTo>
                    <a:pt x="1016228" y="1294091"/>
                  </a:lnTo>
                  <a:lnTo>
                    <a:pt x="1017803" y="1286306"/>
                  </a:lnTo>
                  <a:close/>
                </a:path>
                <a:path w="1580515" h="2317115">
                  <a:moveTo>
                    <a:pt x="1579930" y="24422"/>
                  </a:moveTo>
                  <a:lnTo>
                    <a:pt x="1578013" y="14922"/>
                  </a:lnTo>
                  <a:lnTo>
                    <a:pt x="1572780" y="7162"/>
                  </a:lnTo>
                  <a:lnTo>
                    <a:pt x="1565021" y="1917"/>
                  </a:lnTo>
                  <a:lnTo>
                    <a:pt x="1555521" y="0"/>
                  </a:lnTo>
                  <a:lnTo>
                    <a:pt x="1546021" y="1917"/>
                  </a:lnTo>
                  <a:lnTo>
                    <a:pt x="1538249" y="7162"/>
                  </a:lnTo>
                  <a:lnTo>
                    <a:pt x="1533017" y="14922"/>
                  </a:lnTo>
                  <a:lnTo>
                    <a:pt x="1531099" y="24422"/>
                  </a:lnTo>
                  <a:lnTo>
                    <a:pt x="1533017" y="33934"/>
                  </a:lnTo>
                  <a:lnTo>
                    <a:pt x="1538249" y="41694"/>
                  </a:lnTo>
                  <a:lnTo>
                    <a:pt x="1546021" y="46913"/>
                  </a:lnTo>
                  <a:lnTo>
                    <a:pt x="1555521" y="48831"/>
                  </a:lnTo>
                  <a:lnTo>
                    <a:pt x="1565021" y="46913"/>
                  </a:lnTo>
                  <a:lnTo>
                    <a:pt x="1572780" y="41694"/>
                  </a:lnTo>
                  <a:lnTo>
                    <a:pt x="1578013" y="33934"/>
                  </a:lnTo>
                  <a:lnTo>
                    <a:pt x="1579930" y="244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04367" y="9558070"/>
              <a:ext cx="78498" cy="78498"/>
            </a:xfrm>
            <a:prstGeom prst="rect">
              <a:avLst/>
            </a:prstGeom>
          </p:spPr>
        </p:pic>
      </p:grpSp>
      <p:sp>
        <p:nvSpPr>
          <p:cNvPr id="19" name="object 14"/>
          <p:cNvSpPr txBox="1">
            <a:spLocks/>
          </p:cNvSpPr>
          <p:nvPr/>
        </p:nvSpPr>
        <p:spPr>
          <a:xfrm>
            <a:off x="1467430" y="3250251"/>
            <a:ext cx="9566665" cy="689932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4B9C1C-4034-443F-AF74-2D96D9AFC742}"/>
              </a:ext>
            </a:extLst>
          </p:cNvPr>
          <p:cNvSpPr/>
          <p:nvPr/>
        </p:nvSpPr>
        <p:spPr>
          <a:xfrm>
            <a:off x="2741431" y="1085866"/>
            <a:ext cx="727305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поддержки экспорта</a:t>
            </a:r>
          </a:p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(843) 222-90-60,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271,272,279</a:t>
            </a:r>
          </a:p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(987) 270-06-91</a:t>
            </a:r>
          </a:p>
          <a:p>
            <a:pPr algn="ctr"/>
            <a:endParaRPr lang="ru-RU" sz="3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tatexport@yandex.ru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Казань, ул. Петербургская д.28, Дом предпринимателя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1F2F205-B1A8-4D44-9587-453D3C435E4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23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3231999-EEA8-45EE-A4DB-0FEC09534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3724" y="0"/>
            <a:ext cx="3493311" cy="1170533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906069" y="355714"/>
            <a:ext cx="11130709" cy="6502286"/>
            <a:chOff x="1132494" y="1222293"/>
            <a:chExt cx="11872756" cy="8531879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2494" y="1222293"/>
              <a:ext cx="9971910" cy="680100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627560" y="7560247"/>
              <a:ext cx="4377690" cy="2193925"/>
            </a:xfrm>
            <a:custGeom>
              <a:avLst/>
              <a:gdLst/>
              <a:ahLst/>
              <a:cxnLst/>
              <a:rect l="l" t="t" r="r" b="b"/>
              <a:pathLst>
                <a:path w="4377690" h="2193925">
                  <a:moveTo>
                    <a:pt x="434399" y="1684439"/>
                  </a:moveTo>
                  <a:lnTo>
                    <a:pt x="346528" y="1684439"/>
                  </a:lnTo>
                  <a:lnTo>
                    <a:pt x="153772" y="2193352"/>
                  </a:lnTo>
                  <a:lnTo>
                    <a:pt x="241644" y="2193352"/>
                  </a:lnTo>
                  <a:lnTo>
                    <a:pt x="434399" y="1684439"/>
                  </a:lnTo>
                  <a:close/>
                </a:path>
                <a:path w="4377690" h="2193925">
                  <a:moveTo>
                    <a:pt x="786748" y="1160144"/>
                  </a:moveTo>
                  <a:lnTo>
                    <a:pt x="698876" y="1160144"/>
                  </a:lnTo>
                  <a:lnTo>
                    <a:pt x="307556" y="2193352"/>
                  </a:lnTo>
                  <a:lnTo>
                    <a:pt x="395428" y="2193352"/>
                  </a:lnTo>
                  <a:lnTo>
                    <a:pt x="786748" y="1160144"/>
                  </a:lnTo>
                  <a:close/>
                </a:path>
                <a:path w="4377690" h="2193925">
                  <a:moveTo>
                    <a:pt x="902508" y="1260551"/>
                  </a:moveTo>
                  <a:lnTo>
                    <a:pt x="814624" y="1260551"/>
                  </a:lnTo>
                  <a:lnTo>
                    <a:pt x="461328" y="2193352"/>
                  </a:lnTo>
                  <a:lnTo>
                    <a:pt x="549212" y="2193352"/>
                  </a:lnTo>
                  <a:lnTo>
                    <a:pt x="902508" y="1260551"/>
                  </a:lnTo>
                  <a:close/>
                </a:path>
                <a:path w="4377690" h="2193925">
                  <a:moveTo>
                    <a:pt x="956991" y="1522691"/>
                  </a:moveTo>
                  <a:lnTo>
                    <a:pt x="869120" y="1522691"/>
                  </a:lnTo>
                  <a:lnTo>
                    <a:pt x="615112" y="2193352"/>
                  </a:lnTo>
                  <a:lnTo>
                    <a:pt x="702996" y="2193352"/>
                  </a:lnTo>
                  <a:lnTo>
                    <a:pt x="956991" y="1522691"/>
                  </a:lnTo>
                  <a:close/>
                </a:path>
                <a:path w="4377690" h="2193925">
                  <a:moveTo>
                    <a:pt x="1210051" y="1260551"/>
                  </a:moveTo>
                  <a:lnTo>
                    <a:pt x="1122193" y="1260551"/>
                  </a:lnTo>
                  <a:lnTo>
                    <a:pt x="768884" y="2193352"/>
                  </a:lnTo>
                  <a:lnTo>
                    <a:pt x="856768" y="2193352"/>
                  </a:lnTo>
                  <a:lnTo>
                    <a:pt x="1210051" y="1260551"/>
                  </a:lnTo>
                  <a:close/>
                </a:path>
                <a:path w="4377690" h="2193925">
                  <a:moveTo>
                    <a:pt x="1325812" y="1360944"/>
                  </a:moveTo>
                  <a:lnTo>
                    <a:pt x="1237941" y="1360944"/>
                  </a:lnTo>
                  <a:lnTo>
                    <a:pt x="922668" y="2193352"/>
                  </a:lnTo>
                  <a:lnTo>
                    <a:pt x="1010539" y="2193352"/>
                  </a:lnTo>
                  <a:lnTo>
                    <a:pt x="1325812" y="1360944"/>
                  </a:lnTo>
                  <a:close/>
                </a:path>
                <a:path w="4377690" h="2193925">
                  <a:moveTo>
                    <a:pt x="1540836" y="1199184"/>
                  </a:moveTo>
                  <a:lnTo>
                    <a:pt x="1452990" y="1199184"/>
                  </a:lnTo>
                  <a:lnTo>
                    <a:pt x="1076452" y="2193352"/>
                  </a:lnTo>
                  <a:lnTo>
                    <a:pt x="1164323" y="2193352"/>
                  </a:lnTo>
                  <a:lnTo>
                    <a:pt x="1540836" y="1199184"/>
                  </a:lnTo>
                  <a:close/>
                </a:path>
                <a:path w="4377690" h="2193925">
                  <a:moveTo>
                    <a:pt x="1694633" y="1199184"/>
                  </a:moveTo>
                  <a:lnTo>
                    <a:pt x="1606761" y="1199184"/>
                  </a:lnTo>
                  <a:lnTo>
                    <a:pt x="1230224" y="2193352"/>
                  </a:lnTo>
                  <a:lnTo>
                    <a:pt x="1318108" y="2193352"/>
                  </a:lnTo>
                  <a:lnTo>
                    <a:pt x="1694633" y="1199184"/>
                  </a:lnTo>
                  <a:close/>
                </a:path>
                <a:path w="4377690" h="2193925">
                  <a:moveTo>
                    <a:pt x="1825176" y="1260551"/>
                  </a:moveTo>
                  <a:lnTo>
                    <a:pt x="1737305" y="1260551"/>
                  </a:lnTo>
                  <a:lnTo>
                    <a:pt x="1384008" y="2193352"/>
                  </a:lnTo>
                  <a:lnTo>
                    <a:pt x="1471880" y="2193352"/>
                  </a:lnTo>
                  <a:lnTo>
                    <a:pt x="1825176" y="1260551"/>
                  </a:lnTo>
                  <a:close/>
                </a:path>
                <a:path w="4377690" h="2193925">
                  <a:moveTo>
                    <a:pt x="1978947" y="1260551"/>
                  </a:moveTo>
                  <a:lnTo>
                    <a:pt x="1891076" y="1260551"/>
                  </a:lnTo>
                  <a:lnTo>
                    <a:pt x="1537780" y="2193352"/>
                  </a:lnTo>
                  <a:lnTo>
                    <a:pt x="1625651" y="2193352"/>
                  </a:lnTo>
                  <a:lnTo>
                    <a:pt x="1978947" y="1260551"/>
                  </a:lnTo>
                  <a:close/>
                </a:path>
                <a:path w="4377690" h="2193925">
                  <a:moveTo>
                    <a:pt x="2272165" y="892416"/>
                  </a:moveTo>
                  <a:lnTo>
                    <a:pt x="2184281" y="892416"/>
                  </a:lnTo>
                  <a:lnTo>
                    <a:pt x="1691564" y="2193352"/>
                  </a:lnTo>
                  <a:lnTo>
                    <a:pt x="1779436" y="2193352"/>
                  </a:lnTo>
                  <a:lnTo>
                    <a:pt x="2272165" y="892416"/>
                  </a:lnTo>
                  <a:close/>
                </a:path>
                <a:path w="4377690" h="2193925">
                  <a:moveTo>
                    <a:pt x="2425937" y="892416"/>
                  </a:moveTo>
                  <a:lnTo>
                    <a:pt x="2338065" y="892416"/>
                  </a:lnTo>
                  <a:lnTo>
                    <a:pt x="1845336" y="2193352"/>
                  </a:lnTo>
                  <a:lnTo>
                    <a:pt x="1933220" y="2193352"/>
                  </a:lnTo>
                  <a:lnTo>
                    <a:pt x="2425937" y="892416"/>
                  </a:lnTo>
                  <a:close/>
                </a:path>
                <a:path w="4377690" h="2193925">
                  <a:moveTo>
                    <a:pt x="2493094" y="1121105"/>
                  </a:moveTo>
                  <a:lnTo>
                    <a:pt x="2405223" y="1121105"/>
                  </a:lnTo>
                  <a:lnTo>
                    <a:pt x="1999120" y="2193352"/>
                  </a:lnTo>
                  <a:lnTo>
                    <a:pt x="2086991" y="2193352"/>
                  </a:lnTo>
                  <a:lnTo>
                    <a:pt x="2493094" y="1121105"/>
                  </a:lnTo>
                  <a:close/>
                </a:path>
                <a:path w="4377690" h="2193925">
                  <a:moveTo>
                    <a:pt x="2767300" y="803186"/>
                  </a:moveTo>
                  <a:lnTo>
                    <a:pt x="2679429" y="803186"/>
                  </a:lnTo>
                  <a:lnTo>
                    <a:pt x="2152904" y="2193352"/>
                  </a:lnTo>
                  <a:lnTo>
                    <a:pt x="2240751" y="2193352"/>
                  </a:lnTo>
                  <a:lnTo>
                    <a:pt x="2767300" y="803186"/>
                  </a:lnTo>
                  <a:close/>
                </a:path>
                <a:path w="4377690" h="2193925">
                  <a:moveTo>
                    <a:pt x="3018239" y="546607"/>
                  </a:moveTo>
                  <a:lnTo>
                    <a:pt x="2930368" y="546607"/>
                  </a:lnTo>
                  <a:lnTo>
                    <a:pt x="2306676" y="2193352"/>
                  </a:lnTo>
                  <a:lnTo>
                    <a:pt x="2394547" y="2193352"/>
                  </a:lnTo>
                  <a:lnTo>
                    <a:pt x="3018239" y="546607"/>
                  </a:lnTo>
                  <a:close/>
                </a:path>
                <a:path w="4377690" h="2193925">
                  <a:moveTo>
                    <a:pt x="3231180" y="390436"/>
                  </a:moveTo>
                  <a:lnTo>
                    <a:pt x="3143296" y="390436"/>
                  </a:lnTo>
                  <a:lnTo>
                    <a:pt x="2460435" y="2193352"/>
                  </a:lnTo>
                  <a:lnTo>
                    <a:pt x="2548332" y="2193352"/>
                  </a:lnTo>
                  <a:lnTo>
                    <a:pt x="3231180" y="390436"/>
                  </a:lnTo>
                  <a:close/>
                </a:path>
                <a:path w="4377690" h="2193925">
                  <a:moveTo>
                    <a:pt x="3482132" y="133870"/>
                  </a:moveTo>
                  <a:lnTo>
                    <a:pt x="3394261" y="133870"/>
                  </a:lnTo>
                  <a:lnTo>
                    <a:pt x="2614232" y="2193352"/>
                  </a:lnTo>
                  <a:lnTo>
                    <a:pt x="2702103" y="2193352"/>
                  </a:lnTo>
                  <a:lnTo>
                    <a:pt x="3482132" y="133870"/>
                  </a:lnTo>
                  <a:close/>
                </a:path>
                <a:path w="4377690" h="2193925">
                  <a:moveTo>
                    <a:pt x="3538736" y="390436"/>
                  </a:moveTo>
                  <a:lnTo>
                    <a:pt x="3450852" y="390436"/>
                  </a:lnTo>
                  <a:lnTo>
                    <a:pt x="2768016" y="2193352"/>
                  </a:lnTo>
                  <a:lnTo>
                    <a:pt x="2855888" y="2193352"/>
                  </a:lnTo>
                  <a:lnTo>
                    <a:pt x="3538736" y="390436"/>
                  </a:lnTo>
                  <a:close/>
                </a:path>
                <a:path w="4377690" h="2193925">
                  <a:moveTo>
                    <a:pt x="3646038" y="513143"/>
                  </a:moveTo>
                  <a:lnTo>
                    <a:pt x="3558167" y="513143"/>
                  </a:lnTo>
                  <a:lnTo>
                    <a:pt x="2921788" y="2193352"/>
                  </a:lnTo>
                  <a:lnTo>
                    <a:pt x="3009659" y="2193352"/>
                  </a:lnTo>
                  <a:lnTo>
                    <a:pt x="3646038" y="513143"/>
                  </a:lnTo>
                  <a:close/>
                </a:path>
                <a:path w="4377690" h="2193925">
                  <a:moveTo>
                    <a:pt x="3846292" y="390436"/>
                  </a:moveTo>
                  <a:lnTo>
                    <a:pt x="3758421" y="390436"/>
                  </a:lnTo>
                  <a:lnTo>
                    <a:pt x="3075572" y="2193352"/>
                  </a:lnTo>
                  <a:lnTo>
                    <a:pt x="3163431" y="2193352"/>
                  </a:lnTo>
                  <a:lnTo>
                    <a:pt x="3846292" y="390436"/>
                  </a:lnTo>
                  <a:close/>
                </a:path>
                <a:path w="4377690" h="2193925">
                  <a:moveTo>
                    <a:pt x="4042329" y="278879"/>
                  </a:moveTo>
                  <a:lnTo>
                    <a:pt x="3954445" y="278879"/>
                  </a:lnTo>
                  <a:lnTo>
                    <a:pt x="3229331" y="2193352"/>
                  </a:lnTo>
                  <a:lnTo>
                    <a:pt x="3317215" y="2193352"/>
                  </a:lnTo>
                  <a:lnTo>
                    <a:pt x="4042329" y="278879"/>
                  </a:lnTo>
                  <a:close/>
                </a:path>
                <a:path w="4377690" h="2193925">
                  <a:moveTo>
                    <a:pt x="4301727" y="0"/>
                  </a:moveTo>
                  <a:lnTo>
                    <a:pt x="4213855" y="0"/>
                  </a:lnTo>
                  <a:lnTo>
                    <a:pt x="3383128" y="2193352"/>
                  </a:lnTo>
                  <a:lnTo>
                    <a:pt x="3470999" y="2193352"/>
                  </a:lnTo>
                  <a:lnTo>
                    <a:pt x="4301727" y="0"/>
                  </a:lnTo>
                  <a:close/>
                </a:path>
                <a:path w="4377690" h="2193925">
                  <a:moveTo>
                    <a:pt x="4377240" y="167322"/>
                  </a:moveTo>
                  <a:lnTo>
                    <a:pt x="4304267" y="167322"/>
                  </a:lnTo>
                  <a:lnTo>
                    <a:pt x="3536900" y="2193352"/>
                  </a:lnTo>
                  <a:lnTo>
                    <a:pt x="3624771" y="2193352"/>
                  </a:lnTo>
                  <a:lnTo>
                    <a:pt x="4377240" y="206625"/>
                  </a:lnTo>
                  <a:lnTo>
                    <a:pt x="4377240" y="167322"/>
                  </a:lnTo>
                  <a:close/>
                </a:path>
                <a:path w="4377690" h="2193925">
                  <a:moveTo>
                    <a:pt x="4377240" y="380621"/>
                  </a:moveTo>
                  <a:lnTo>
                    <a:pt x="3690684" y="2193352"/>
                  </a:lnTo>
                  <a:lnTo>
                    <a:pt x="3778543" y="2193352"/>
                  </a:lnTo>
                  <a:lnTo>
                    <a:pt x="4377240" y="612653"/>
                  </a:lnTo>
                  <a:lnTo>
                    <a:pt x="4377240" y="380621"/>
                  </a:lnTo>
                  <a:close/>
                </a:path>
                <a:path w="4377690" h="2193925">
                  <a:moveTo>
                    <a:pt x="4377240" y="786642"/>
                  </a:moveTo>
                  <a:lnTo>
                    <a:pt x="3844455" y="2193352"/>
                  </a:lnTo>
                  <a:lnTo>
                    <a:pt x="3932339" y="2193352"/>
                  </a:lnTo>
                  <a:lnTo>
                    <a:pt x="4377240" y="1018682"/>
                  </a:lnTo>
                  <a:lnTo>
                    <a:pt x="4377240" y="786642"/>
                  </a:lnTo>
                  <a:close/>
                </a:path>
                <a:path w="4377690" h="2193925">
                  <a:moveTo>
                    <a:pt x="4377240" y="1192678"/>
                  </a:moveTo>
                  <a:lnTo>
                    <a:pt x="3998240" y="2193352"/>
                  </a:lnTo>
                  <a:lnTo>
                    <a:pt x="4086111" y="2193352"/>
                  </a:lnTo>
                  <a:lnTo>
                    <a:pt x="4377240" y="1424673"/>
                  </a:lnTo>
                  <a:lnTo>
                    <a:pt x="4377240" y="1192678"/>
                  </a:lnTo>
                  <a:close/>
                </a:path>
                <a:path w="4377690" h="2193925">
                  <a:moveTo>
                    <a:pt x="4377240" y="1598720"/>
                  </a:moveTo>
                  <a:lnTo>
                    <a:pt x="4152024" y="2193352"/>
                  </a:lnTo>
                  <a:lnTo>
                    <a:pt x="4239895" y="2193352"/>
                  </a:lnTo>
                  <a:lnTo>
                    <a:pt x="4377240" y="1830725"/>
                  </a:lnTo>
                  <a:lnTo>
                    <a:pt x="4377240" y="1598720"/>
                  </a:lnTo>
                  <a:close/>
                </a:path>
                <a:path w="4377690" h="2193925">
                  <a:moveTo>
                    <a:pt x="4377240" y="2004722"/>
                  </a:moveTo>
                  <a:lnTo>
                    <a:pt x="4305796" y="2193352"/>
                  </a:lnTo>
                  <a:lnTo>
                    <a:pt x="4377240" y="2193352"/>
                  </a:lnTo>
                  <a:lnTo>
                    <a:pt x="4377240" y="2004722"/>
                  </a:lnTo>
                  <a:close/>
                </a:path>
                <a:path w="4377690" h="2193925">
                  <a:moveTo>
                    <a:pt x="144890" y="2042756"/>
                  </a:moveTo>
                  <a:lnTo>
                    <a:pt x="57031" y="2042756"/>
                  </a:lnTo>
                  <a:lnTo>
                    <a:pt x="0" y="2193352"/>
                  </a:lnTo>
                  <a:lnTo>
                    <a:pt x="87869" y="2193352"/>
                  </a:lnTo>
                  <a:lnTo>
                    <a:pt x="144890" y="2042756"/>
                  </a:lnTo>
                  <a:close/>
                </a:path>
              </a:pathLst>
            </a:custGeom>
            <a:solidFill>
              <a:srgbClr val="FFFFFF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321143" y="5271871"/>
              <a:ext cx="5683885" cy="4481830"/>
            </a:xfrm>
            <a:custGeom>
              <a:avLst/>
              <a:gdLst/>
              <a:ahLst/>
              <a:cxnLst/>
              <a:rect l="l" t="t" r="r" b="b"/>
              <a:pathLst>
                <a:path w="5683884" h="4481830">
                  <a:moveTo>
                    <a:pt x="5683656" y="0"/>
                  </a:moveTo>
                  <a:lnTo>
                    <a:pt x="4808753" y="1214945"/>
                  </a:lnTo>
                  <a:lnTo>
                    <a:pt x="4439450" y="1235456"/>
                  </a:lnTo>
                  <a:lnTo>
                    <a:pt x="3555923" y="2837154"/>
                  </a:lnTo>
                  <a:lnTo>
                    <a:pt x="3545713" y="2844965"/>
                  </a:lnTo>
                  <a:lnTo>
                    <a:pt x="3545713" y="2855696"/>
                  </a:lnTo>
                  <a:lnTo>
                    <a:pt x="3162973" y="3549548"/>
                  </a:lnTo>
                  <a:lnTo>
                    <a:pt x="3151162" y="3559124"/>
                  </a:lnTo>
                  <a:lnTo>
                    <a:pt x="3151162" y="3570948"/>
                  </a:lnTo>
                  <a:lnTo>
                    <a:pt x="2846044" y="4124096"/>
                  </a:lnTo>
                  <a:lnTo>
                    <a:pt x="2604351" y="3910304"/>
                  </a:lnTo>
                  <a:lnTo>
                    <a:pt x="2923044" y="3755707"/>
                  </a:lnTo>
                  <a:lnTo>
                    <a:pt x="3151162" y="3570948"/>
                  </a:lnTo>
                  <a:lnTo>
                    <a:pt x="3151162" y="3559124"/>
                  </a:lnTo>
                  <a:lnTo>
                    <a:pt x="2918129" y="3747859"/>
                  </a:lnTo>
                  <a:lnTo>
                    <a:pt x="2596870" y="3903688"/>
                  </a:lnTo>
                  <a:lnTo>
                    <a:pt x="2587917" y="3895775"/>
                  </a:lnTo>
                  <a:lnTo>
                    <a:pt x="2587917" y="3908031"/>
                  </a:lnTo>
                  <a:lnTo>
                    <a:pt x="2314575" y="4040619"/>
                  </a:lnTo>
                  <a:lnTo>
                    <a:pt x="2117521" y="3979926"/>
                  </a:lnTo>
                  <a:lnTo>
                    <a:pt x="2424595" y="3763543"/>
                  </a:lnTo>
                  <a:lnTo>
                    <a:pt x="2587917" y="3908031"/>
                  </a:lnTo>
                  <a:lnTo>
                    <a:pt x="2587917" y="3895775"/>
                  </a:lnTo>
                  <a:lnTo>
                    <a:pt x="2438463" y="3763543"/>
                  </a:lnTo>
                  <a:lnTo>
                    <a:pt x="2425230" y="3751846"/>
                  </a:lnTo>
                  <a:lnTo>
                    <a:pt x="2107298" y="3976789"/>
                  </a:lnTo>
                  <a:lnTo>
                    <a:pt x="1548917" y="3804793"/>
                  </a:lnTo>
                  <a:lnTo>
                    <a:pt x="1999018" y="3150222"/>
                  </a:lnTo>
                  <a:lnTo>
                    <a:pt x="3097453" y="3198977"/>
                  </a:lnTo>
                  <a:lnTo>
                    <a:pt x="3110484" y="3189630"/>
                  </a:lnTo>
                  <a:lnTo>
                    <a:pt x="3172256" y="3144736"/>
                  </a:lnTo>
                  <a:lnTo>
                    <a:pt x="3210928" y="3115945"/>
                  </a:lnTo>
                  <a:lnTo>
                    <a:pt x="3290341" y="3055594"/>
                  </a:lnTo>
                  <a:lnTo>
                    <a:pt x="3545713" y="2855696"/>
                  </a:lnTo>
                  <a:lnTo>
                    <a:pt x="3545713" y="2844965"/>
                  </a:lnTo>
                  <a:lnTo>
                    <a:pt x="3094710" y="3189630"/>
                  </a:lnTo>
                  <a:lnTo>
                    <a:pt x="2206701" y="3150222"/>
                  </a:lnTo>
                  <a:lnTo>
                    <a:pt x="1994357" y="3140799"/>
                  </a:lnTo>
                  <a:lnTo>
                    <a:pt x="1539722" y="3801961"/>
                  </a:lnTo>
                  <a:lnTo>
                    <a:pt x="1534248" y="3800284"/>
                  </a:lnTo>
                  <a:lnTo>
                    <a:pt x="1534248" y="3809911"/>
                  </a:lnTo>
                  <a:lnTo>
                    <a:pt x="1267079" y="4198455"/>
                  </a:lnTo>
                  <a:lnTo>
                    <a:pt x="979512" y="4262755"/>
                  </a:lnTo>
                  <a:lnTo>
                    <a:pt x="1377403" y="3761587"/>
                  </a:lnTo>
                  <a:lnTo>
                    <a:pt x="1534248" y="3809911"/>
                  </a:lnTo>
                  <a:lnTo>
                    <a:pt x="1534248" y="3800284"/>
                  </a:lnTo>
                  <a:lnTo>
                    <a:pt x="1408696" y="3761587"/>
                  </a:lnTo>
                  <a:lnTo>
                    <a:pt x="1374101" y="3750932"/>
                  </a:lnTo>
                  <a:lnTo>
                    <a:pt x="965212" y="4265942"/>
                  </a:lnTo>
                  <a:lnTo>
                    <a:pt x="0" y="4481728"/>
                  </a:lnTo>
                  <a:lnTo>
                    <a:pt x="42100" y="4481728"/>
                  </a:lnTo>
                  <a:lnTo>
                    <a:pt x="956106" y="4277398"/>
                  </a:lnTo>
                  <a:lnTo>
                    <a:pt x="793889" y="4481728"/>
                  </a:lnTo>
                  <a:lnTo>
                    <a:pt x="805662" y="4481728"/>
                  </a:lnTo>
                  <a:lnTo>
                    <a:pt x="970419" y="4274197"/>
                  </a:lnTo>
                  <a:lnTo>
                    <a:pt x="1272590" y="4206646"/>
                  </a:lnTo>
                  <a:lnTo>
                    <a:pt x="1543443" y="3812743"/>
                  </a:lnTo>
                  <a:lnTo>
                    <a:pt x="2097811" y="3983507"/>
                  </a:lnTo>
                  <a:lnTo>
                    <a:pt x="1620075" y="4321505"/>
                  </a:lnTo>
                  <a:lnTo>
                    <a:pt x="1355191" y="4481728"/>
                  </a:lnTo>
                  <a:lnTo>
                    <a:pt x="1370761" y="4481728"/>
                  </a:lnTo>
                  <a:lnTo>
                    <a:pt x="1626273" y="4326090"/>
                  </a:lnTo>
                  <a:lnTo>
                    <a:pt x="2107996" y="3986644"/>
                  </a:lnTo>
                  <a:lnTo>
                    <a:pt x="2315337" y="4050500"/>
                  </a:lnTo>
                  <a:lnTo>
                    <a:pt x="2335669" y="4040619"/>
                  </a:lnTo>
                  <a:lnTo>
                    <a:pt x="2595384" y="3914648"/>
                  </a:lnTo>
                  <a:lnTo>
                    <a:pt x="2848572" y="4138612"/>
                  </a:lnTo>
                  <a:lnTo>
                    <a:pt x="2856585" y="4124096"/>
                  </a:lnTo>
                  <a:lnTo>
                    <a:pt x="3170212" y="3555517"/>
                  </a:lnTo>
                  <a:lnTo>
                    <a:pt x="3972153" y="2906001"/>
                  </a:lnTo>
                  <a:lnTo>
                    <a:pt x="4341838" y="3046006"/>
                  </a:lnTo>
                  <a:lnTo>
                    <a:pt x="4356671" y="3035681"/>
                  </a:lnTo>
                  <a:lnTo>
                    <a:pt x="5683643" y="2111781"/>
                  </a:lnTo>
                  <a:lnTo>
                    <a:pt x="5683643" y="2100554"/>
                  </a:lnTo>
                  <a:lnTo>
                    <a:pt x="4340542" y="3035681"/>
                  </a:lnTo>
                  <a:lnTo>
                    <a:pt x="3998201" y="2906001"/>
                  </a:lnTo>
                  <a:lnTo>
                    <a:pt x="3970477" y="2895498"/>
                  </a:lnTo>
                  <a:lnTo>
                    <a:pt x="3182023" y="3534118"/>
                  </a:lnTo>
                  <a:lnTo>
                    <a:pt x="3564255" y="2841180"/>
                  </a:lnTo>
                  <a:lnTo>
                    <a:pt x="3746741" y="2698318"/>
                  </a:lnTo>
                  <a:lnTo>
                    <a:pt x="3827437" y="2636583"/>
                  </a:lnTo>
                  <a:lnTo>
                    <a:pt x="3866896" y="2606916"/>
                  </a:lnTo>
                  <a:lnTo>
                    <a:pt x="3905631" y="2578227"/>
                  </a:lnTo>
                  <a:lnTo>
                    <a:pt x="3943566" y="2550630"/>
                  </a:lnTo>
                  <a:lnTo>
                    <a:pt x="3980599" y="2524252"/>
                  </a:lnTo>
                  <a:lnTo>
                    <a:pt x="4949672" y="1522679"/>
                  </a:lnTo>
                  <a:lnTo>
                    <a:pt x="5683656" y="1233335"/>
                  </a:lnTo>
                  <a:lnTo>
                    <a:pt x="5683656" y="1223429"/>
                  </a:lnTo>
                  <a:lnTo>
                    <a:pt x="4944453" y="1514817"/>
                  </a:lnTo>
                  <a:lnTo>
                    <a:pt x="3974566" y="2517229"/>
                  </a:lnTo>
                  <a:lnTo>
                    <a:pt x="3574148" y="2823235"/>
                  </a:lnTo>
                  <a:lnTo>
                    <a:pt x="4445063" y="1244371"/>
                  </a:lnTo>
                  <a:lnTo>
                    <a:pt x="4813643" y="1223899"/>
                  </a:lnTo>
                  <a:lnTo>
                    <a:pt x="5683656" y="15735"/>
                  </a:lnTo>
                  <a:lnTo>
                    <a:pt x="56836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78673" y="8373939"/>
              <a:ext cx="81432" cy="8141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668119" y="8152600"/>
              <a:ext cx="2644775" cy="1193165"/>
            </a:xfrm>
            <a:custGeom>
              <a:avLst/>
              <a:gdLst/>
              <a:ahLst/>
              <a:cxnLst/>
              <a:rect l="l" t="t" r="r" b="b"/>
              <a:pathLst>
                <a:path w="2644775" h="1193165">
                  <a:moveTo>
                    <a:pt x="57569" y="875512"/>
                  </a:moveTo>
                  <a:lnTo>
                    <a:pt x="55308" y="864311"/>
                  </a:lnTo>
                  <a:lnTo>
                    <a:pt x="49136" y="855154"/>
                  </a:lnTo>
                  <a:lnTo>
                    <a:pt x="39979" y="848995"/>
                  </a:lnTo>
                  <a:lnTo>
                    <a:pt x="28778" y="846734"/>
                  </a:lnTo>
                  <a:lnTo>
                    <a:pt x="17576" y="848995"/>
                  </a:lnTo>
                  <a:lnTo>
                    <a:pt x="8432" y="855154"/>
                  </a:lnTo>
                  <a:lnTo>
                    <a:pt x="2260" y="864311"/>
                  </a:lnTo>
                  <a:lnTo>
                    <a:pt x="0" y="875512"/>
                  </a:lnTo>
                  <a:lnTo>
                    <a:pt x="2260" y="886714"/>
                  </a:lnTo>
                  <a:lnTo>
                    <a:pt x="8432" y="895870"/>
                  </a:lnTo>
                  <a:lnTo>
                    <a:pt x="17576" y="902042"/>
                  </a:lnTo>
                  <a:lnTo>
                    <a:pt x="28778" y="904303"/>
                  </a:lnTo>
                  <a:lnTo>
                    <a:pt x="39979" y="902042"/>
                  </a:lnTo>
                  <a:lnTo>
                    <a:pt x="49136" y="895870"/>
                  </a:lnTo>
                  <a:lnTo>
                    <a:pt x="55308" y="886714"/>
                  </a:lnTo>
                  <a:lnTo>
                    <a:pt x="57569" y="875512"/>
                  </a:lnTo>
                  <a:close/>
                </a:path>
                <a:path w="2644775" h="1193165">
                  <a:moveTo>
                    <a:pt x="997915" y="1164196"/>
                  </a:moveTo>
                  <a:lnTo>
                    <a:pt x="995654" y="1152982"/>
                  </a:lnTo>
                  <a:lnTo>
                    <a:pt x="989482" y="1143838"/>
                  </a:lnTo>
                  <a:lnTo>
                    <a:pt x="980325" y="1137666"/>
                  </a:lnTo>
                  <a:lnTo>
                    <a:pt x="969124" y="1135405"/>
                  </a:lnTo>
                  <a:lnTo>
                    <a:pt x="957922" y="1137666"/>
                  </a:lnTo>
                  <a:lnTo>
                    <a:pt x="948778" y="1143838"/>
                  </a:lnTo>
                  <a:lnTo>
                    <a:pt x="942606" y="1152982"/>
                  </a:lnTo>
                  <a:lnTo>
                    <a:pt x="940346" y="1164196"/>
                  </a:lnTo>
                  <a:lnTo>
                    <a:pt x="949337" y="1185481"/>
                  </a:lnTo>
                  <a:lnTo>
                    <a:pt x="969124" y="1192580"/>
                  </a:lnTo>
                  <a:lnTo>
                    <a:pt x="988923" y="1185481"/>
                  </a:lnTo>
                  <a:lnTo>
                    <a:pt x="997915" y="1164196"/>
                  </a:lnTo>
                  <a:close/>
                </a:path>
                <a:path w="2644775" h="1193165">
                  <a:moveTo>
                    <a:pt x="1106728" y="876960"/>
                  </a:moveTo>
                  <a:lnTo>
                    <a:pt x="1104468" y="865759"/>
                  </a:lnTo>
                  <a:lnTo>
                    <a:pt x="1098296" y="856615"/>
                  </a:lnTo>
                  <a:lnTo>
                    <a:pt x="1089152" y="850442"/>
                  </a:lnTo>
                  <a:lnTo>
                    <a:pt x="1077937" y="848182"/>
                  </a:lnTo>
                  <a:lnTo>
                    <a:pt x="1066749" y="850442"/>
                  </a:lnTo>
                  <a:lnTo>
                    <a:pt x="1057592" y="856615"/>
                  </a:lnTo>
                  <a:lnTo>
                    <a:pt x="1051433" y="865759"/>
                  </a:lnTo>
                  <a:lnTo>
                    <a:pt x="1049159" y="876960"/>
                  </a:lnTo>
                  <a:lnTo>
                    <a:pt x="1051433" y="888174"/>
                  </a:lnTo>
                  <a:lnTo>
                    <a:pt x="1057592" y="897318"/>
                  </a:lnTo>
                  <a:lnTo>
                    <a:pt x="1066749" y="903490"/>
                  </a:lnTo>
                  <a:lnTo>
                    <a:pt x="1077937" y="905751"/>
                  </a:lnTo>
                  <a:lnTo>
                    <a:pt x="1089152" y="903490"/>
                  </a:lnTo>
                  <a:lnTo>
                    <a:pt x="1098296" y="897318"/>
                  </a:lnTo>
                  <a:lnTo>
                    <a:pt x="1104468" y="888174"/>
                  </a:lnTo>
                  <a:lnTo>
                    <a:pt x="1106728" y="876960"/>
                  </a:lnTo>
                  <a:close/>
                </a:path>
                <a:path w="2644775" h="1193165">
                  <a:moveTo>
                    <a:pt x="2644356" y="20015"/>
                  </a:moveTo>
                  <a:lnTo>
                    <a:pt x="2642781" y="12230"/>
                  </a:lnTo>
                  <a:lnTo>
                    <a:pt x="2638488" y="5867"/>
                  </a:lnTo>
                  <a:lnTo>
                    <a:pt x="2632125" y="1574"/>
                  </a:lnTo>
                  <a:lnTo>
                    <a:pt x="2624340" y="0"/>
                  </a:lnTo>
                  <a:lnTo>
                    <a:pt x="2616543" y="1574"/>
                  </a:lnTo>
                  <a:lnTo>
                    <a:pt x="2610180" y="5867"/>
                  </a:lnTo>
                  <a:lnTo>
                    <a:pt x="2605887" y="12230"/>
                  </a:lnTo>
                  <a:lnTo>
                    <a:pt x="2604325" y="20015"/>
                  </a:lnTo>
                  <a:lnTo>
                    <a:pt x="2605887" y="27813"/>
                  </a:lnTo>
                  <a:lnTo>
                    <a:pt x="2610180" y="34175"/>
                  </a:lnTo>
                  <a:lnTo>
                    <a:pt x="2616543" y="38455"/>
                  </a:lnTo>
                  <a:lnTo>
                    <a:pt x="2624340" y="40030"/>
                  </a:lnTo>
                  <a:lnTo>
                    <a:pt x="2632125" y="38455"/>
                  </a:lnTo>
                  <a:lnTo>
                    <a:pt x="2638488" y="34175"/>
                  </a:lnTo>
                  <a:lnTo>
                    <a:pt x="2642781" y="27813"/>
                  </a:lnTo>
                  <a:lnTo>
                    <a:pt x="2644356" y="200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01023" y="8982944"/>
              <a:ext cx="81432" cy="8141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562200" y="6483476"/>
              <a:ext cx="3229610" cy="3020060"/>
            </a:xfrm>
            <a:custGeom>
              <a:avLst/>
              <a:gdLst/>
              <a:ahLst/>
              <a:cxnLst/>
              <a:rect l="l" t="t" r="r" b="b"/>
              <a:pathLst>
                <a:path w="3229609" h="3020059">
                  <a:moveTo>
                    <a:pt x="57569" y="2990939"/>
                  </a:moveTo>
                  <a:lnTo>
                    <a:pt x="55308" y="2979724"/>
                  </a:lnTo>
                  <a:lnTo>
                    <a:pt x="49136" y="2970580"/>
                  </a:lnTo>
                  <a:lnTo>
                    <a:pt x="39992" y="2964421"/>
                  </a:lnTo>
                  <a:lnTo>
                    <a:pt x="28778" y="2962160"/>
                  </a:lnTo>
                  <a:lnTo>
                    <a:pt x="17576" y="2964421"/>
                  </a:lnTo>
                  <a:lnTo>
                    <a:pt x="8432" y="2970580"/>
                  </a:lnTo>
                  <a:lnTo>
                    <a:pt x="2260" y="2979724"/>
                  </a:lnTo>
                  <a:lnTo>
                    <a:pt x="0" y="2990939"/>
                  </a:lnTo>
                  <a:lnTo>
                    <a:pt x="2260" y="3002127"/>
                  </a:lnTo>
                  <a:lnTo>
                    <a:pt x="8432" y="3011284"/>
                  </a:lnTo>
                  <a:lnTo>
                    <a:pt x="17576" y="3017443"/>
                  </a:lnTo>
                  <a:lnTo>
                    <a:pt x="28778" y="3019717"/>
                  </a:lnTo>
                  <a:lnTo>
                    <a:pt x="39992" y="3017443"/>
                  </a:lnTo>
                  <a:lnTo>
                    <a:pt x="49136" y="3011284"/>
                  </a:lnTo>
                  <a:lnTo>
                    <a:pt x="55308" y="3002127"/>
                  </a:lnTo>
                  <a:lnTo>
                    <a:pt x="57569" y="2990939"/>
                  </a:lnTo>
                  <a:close/>
                </a:path>
                <a:path w="3229609" h="3020059">
                  <a:moveTo>
                    <a:pt x="1635048" y="2919742"/>
                  </a:moveTo>
                  <a:lnTo>
                    <a:pt x="1632788" y="2908541"/>
                  </a:lnTo>
                  <a:lnTo>
                    <a:pt x="1626616" y="2899397"/>
                  </a:lnTo>
                  <a:lnTo>
                    <a:pt x="1617459" y="2893225"/>
                  </a:lnTo>
                  <a:lnTo>
                    <a:pt x="1606257" y="2890964"/>
                  </a:lnTo>
                  <a:lnTo>
                    <a:pt x="1595056" y="2893225"/>
                  </a:lnTo>
                  <a:lnTo>
                    <a:pt x="1585899" y="2899397"/>
                  </a:lnTo>
                  <a:lnTo>
                    <a:pt x="1579727" y="2908541"/>
                  </a:lnTo>
                  <a:lnTo>
                    <a:pt x="1577467" y="2919742"/>
                  </a:lnTo>
                  <a:lnTo>
                    <a:pt x="1579727" y="2930956"/>
                  </a:lnTo>
                  <a:lnTo>
                    <a:pt x="1585899" y="2940100"/>
                  </a:lnTo>
                  <a:lnTo>
                    <a:pt x="1595056" y="2946273"/>
                  </a:lnTo>
                  <a:lnTo>
                    <a:pt x="1606257" y="2948533"/>
                  </a:lnTo>
                  <a:lnTo>
                    <a:pt x="1617459" y="2946273"/>
                  </a:lnTo>
                  <a:lnTo>
                    <a:pt x="1626616" y="2940100"/>
                  </a:lnTo>
                  <a:lnTo>
                    <a:pt x="1632788" y="2930956"/>
                  </a:lnTo>
                  <a:lnTo>
                    <a:pt x="1635048" y="2919742"/>
                  </a:lnTo>
                  <a:close/>
                </a:path>
                <a:path w="3229609" h="3020059">
                  <a:moveTo>
                    <a:pt x="3229521" y="28308"/>
                  </a:moveTo>
                  <a:lnTo>
                    <a:pt x="3227286" y="17297"/>
                  </a:lnTo>
                  <a:lnTo>
                    <a:pt x="3221228" y="8293"/>
                  </a:lnTo>
                  <a:lnTo>
                    <a:pt x="3212223" y="2222"/>
                  </a:lnTo>
                  <a:lnTo>
                    <a:pt x="3201212" y="0"/>
                  </a:lnTo>
                  <a:lnTo>
                    <a:pt x="3190189" y="2222"/>
                  </a:lnTo>
                  <a:lnTo>
                    <a:pt x="3181185" y="8293"/>
                  </a:lnTo>
                  <a:lnTo>
                    <a:pt x="3175127" y="17297"/>
                  </a:lnTo>
                  <a:lnTo>
                    <a:pt x="3172904" y="28308"/>
                  </a:lnTo>
                  <a:lnTo>
                    <a:pt x="3175127" y="39331"/>
                  </a:lnTo>
                  <a:lnTo>
                    <a:pt x="3181185" y="48323"/>
                  </a:lnTo>
                  <a:lnTo>
                    <a:pt x="3190189" y="54394"/>
                  </a:lnTo>
                  <a:lnTo>
                    <a:pt x="3201212" y="56616"/>
                  </a:lnTo>
                  <a:lnTo>
                    <a:pt x="3212223" y="54394"/>
                  </a:lnTo>
                  <a:lnTo>
                    <a:pt x="3221228" y="48323"/>
                  </a:lnTo>
                  <a:lnTo>
                    <a:pt x="3227286" y="39331"/>
                  </a:lnTo>
                  <a:lnTo>
                    <a:pt x="3229521" y="283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92232" y="6451182"/>
              <a:ext cx="80238" cy="802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270425" y="5504319"/>
              <a:ext cx="1580515" cy="2317115"/>
            </a:xfrm>
            <a:custGeom>
              <a:avLst/>
              <a:gdLst/>
              <a:ahLst/>
              <a:cxnLst/>
              <a:rect l="l" t="t" r="r" b="b"/>
              <a:pathLst>
                <a:path w="1580515" h="2317115">
                  <a:moveTo>
                    <a:pt x="56616" y="2288298"/>
                  </a:moveTo>
                  <a:lnTo>
                    <a:pt x="54394" y="2277275"/>
                  </a:lnTo>
                  <a:lnTo>
                    <a:pt x="48323" y="2268270"/>
                  </a:lnTo>
                  <a:lnTo>
                    <a:pt x="39331" y="2262213"/>
                  </a:lnTo>
                  <a:lnTo>
                    <a:pt x="28308" y="2259990"/>
                  </a:lnTo>
                  <a:lnTo>
                    <a:pt x="17297" y="2262213"/>
                  </a:lnTo>
                  <a:lnTo>
                    <a:pt x="8293" y="2268270"/>
                  </a:lnTo>
                  <a:lnTo>
                    <a:pt x="2222" y="2277275"/>
                  </a:lnTo>
                  <a:lnTo>
                    <a:pt x="0" y="2288298"/>
                  </a:lnTo>
                  <a:lnTo>
                    <a:pt x="2222" y="2299309"/>
                  </a:lnTo>
                  <a:lnTo>
                    <a:pt x="8293" y="2308301"/>
                  </a:lnTo>
                  <a:lnTo>
                    <a:pt x="17297" y="2314371"/>
                  </a:lnTo>
                  <a:lnTo>
                    <a:pt x="28308" y="2316607"/>
                  </a:lnTo>
                  <a:lnTo>
                    <a:pt x="39331" y="2314371"/>
                  </a:lnTo>
                  <a:lnTo>
                    <a:pt x="48323" y="2308301"/>
                  </a:lnTo>
                  <a:lnTo>
                    <a:pt x="54394" y="2299309"/>
                  </a:lnTo>
                  <a:lnTo>
                    <a:pt x="56616" y="2288298"/>
                  </a:lnTo>
                  <a:close/>
                </a:path>
                <a:path w="1580515" h="2317115">
                  <a:moveTo>
                    <a:pt x="1017803" y="1286306"/>
                  </a:moveTo>
                  <a:lnTo>
                    <a:pt x="1016228" y="1278509"/>
                  </a:lnTo>
                  <a:lnTo>
                    <a:pt x="1011936" y="1272146"/>
                  </a:lnTo>
                  <a:lnTo>
                    <a:pt x="1005573" y="1267853"/>
                  </a:lnTo>
                  <a:lnTo>
                    <a:pt x="997788" y="1266278"/>
                  </a:lnTo>
                  <a:lnTo>
                    <a:pt x="990003" y="1267853"/>
                  </a:lnTo>
                  <a:lnTo>
                    <a:pt x="983640" y="1272146"/>
                  </a:lnTo>
                  <a:lnTo>
                    <a:pt x="979347" y="1278509"/>
                  </a:lnTo>
                  <a:lnTo>
                    <a:pt x="977773" y="1286306"/>
                  </a:lnTo>
                  <a:lnTo>
                    <a:pt x="979347" y="1294091"/>
                  </a:lnTo>
                  <a:lnTo>
                    <a:pt x="983640" y="1300454"/>
                  </a:lnTo>
                  <a:lnTo>
                    <a:pt x="990003" y="1304734"/>
                  </a:lnTo>
                  <a:lnTo>
                    <a:pt x="997788" y="1306309"/>
                  </a:lnTo>
                  <a:lnTo>
                    <a:pt x="1005573" y="1304734"/>
                  </a:lnTo>
                  <a:lnTo>
                    <a:pt x="1011936" y="1300454"/>
                  </a:lnTo>
                  <a:lnTo>
                    <a:pt x="1016228" y="1294091"/>
                  </a:lnTo>
                  <a:lnTo>
                    <a:pt x="1017803" y="1286306"/>
                  </a:lnTo>
                  <a:close/>
                </a:path>
                <a:path w="1580515" h="2317115">
                  <a:moveTo>
                    <a:pt x="1579930" y="24422"/>
                  </a:moveTo>
                  <a:lnTo>
                    <a:pt x="1578013" y="14922"/>
                  </a:lnTo>
                  <a:lnTo>
                    <a:pt x="1572780" y="7162"/>
                  </a:lnTo>
                  <a:lnTo>
                    <a:pt x="1565021" y="1917"/>
                  </a:lnTo>
                  <a:lnTo>
                    <a:pt x="1555521" y="0"/>
                  </a:lnTo>
                  <a:lnTo>
                    <a:pt x="1546021" y="1917"/>
                  </a:lnTo>
                  <a:lnTo>
                    <a:pt x="1538249" y="7162"/>
                  </a:lnTo>
                  <a:lnTo>
                    <a:pt x="1533017" y="14922"/>
                  </a:lnTo>
                  <a:lnTo>
                    <a:pt x="1531099" y="24422"/>
                  </a:lnTo>
                  <a:lnTo>
                    <a:pt x="1533017" y="33934"/>
                  </a:lnTo>
                  <a:lnTo>
                    <a:pt x="1538249" y="41694"/>
                  </a:lnTo>
                  <a:lnTo>
                    <a:pt x="1546021" y="46913"/>
                  </a:lnTo>
                  <a:lnTo>
                    <a:pt x="1555521" y="48831"/>
                  </a:lnTo>
                  <a:lnTo>
                    <a:pt x="1565021" y="46913"/>
                  </a:lnTo>
                  <a:lnTo>
                    <a:pt x="1572780" y="41694"/>
                  </a:lnTo>
                  <a:lnTo>
                    <a:pt x="1578013" y="33934"/>
                  </a:lnTo>
                  <a:lnTo>
                    <a:pt x="1579930" y="244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04367" y="9558070"/>
              <a:ext cx="78498" cy="78498"/>
            </a:xfrm>
            <a:prstGeom prst="rect">
              <a:avLst/>
            </a:prstGeom>
          </p:spPr>
        </p:pic>
      </p:grpSp>
      <p:sp>
        <p:nvSpPr>
          <p:cNvPr id="15" name="Текст 2">
            <a:extLst>
              <a:ext uri="{FF2B5EF4-FFF2-40B4-BE49-F238E27FC236}">
                <a16:creationId xmlns:a16="http://schemas.microsoft.com/office/drawing/2014/main" id="{ECD9E925-A952-47C9-B5DB-0400BCA1F385}"/>
              </a:ext>
            </a:extLst>
          </p:cNvPr>
          <p:cNvSpPr txBox="1">
            <a:spLocks/>
          </p:cNvSpPr>
          <p:nvPr/>
        </p:nvSpPr>
        <p:spPr bwMode="auto">
          <a:xfrm>
            <a:off x="8274160" y="3484911"/>
            <a:ext cx="2992629" cy="533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b="1" dirty="0">
                <a:latin typeface="Calibri" panose="020F0502020204030204" pitchFamily="34" charset="0"/>
                <a:hlinkClick r:id="rId7" tooltip="https://t.me/tatarstanexp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t.me/</a:t>
            </a:r>
            <a:r>
              <a:rPr lang="en-US" b="1" dirty="0" err="1">
                <a:latin typeface="Calibri" panose="020F0502020204030204" pitchFamily="34" charset="0"/>
                <a:hlinkClick r:id="rId7" tooltip="https://t.me/tatarstanexp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tatarstanexport</a:t>
            </a:r>
            <a:endParaRPr lang="ru-RU" b="1" dirty="0">
              <a:latin typeface="Calibri" panose="020F0502020204030204" pitchFamily="34" charset="0"/>
            </a:endParaRPr>
          </a:p>
          <a:p>
            <a:pPr algn="l" eaLnBrk="1" hangingPunct="1"/>
            <a:endParaRPr lang="ru-RU" sz="1800" dirty="0">
              <a:solidFill>
                <a:srgbClr val="0033CC"/>
              </a:solidFill>
            </a:endParaRPr>
          </a:p>
          <a:p>
            <a:pPr eaLnBrk="1" hangingPunct="1"/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900F30B-9C8A-4F5E-A612-679BD9D10A5C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42645" y="937147"/>
            <a:ext cx="2743419" cy="305807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24E1F40-3BE4-4327-9EEF-44E8CE7E37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396" y="895388"/>
            <a:ext cx="2657375" cy="26573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8B7A0C7-A0BB-40A5-B797-F85AB7E66BC5}"/>
              </a:ext>
            </a:extLst>
          </p:cNvPr>
          <p:cNvSpPr txBox="1"/>
          <p:nvPr/>
        </p:nvSpPr>
        <p:spPr>
          <a:xfrm>
            <a:off x="4810179" y="3441964"/>
            <a:ext cx="2695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linkClick r:id="rId10"/>
              </a:rPr>
              <a:t>vk.com/</a:t>
            </a:r>
            <a:r>
              <a:rPr lang="en-US" sz="2400" b="1" dirty="0" err="1">
                <a:hlinkClick r:id="rId10"/>
              </a:rPr>
              <a:t>dom_pred</a:t>
            </a:r>
            <a:endParaRPr lang="ru-RU" sz="24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AE76CD8-4DB1-4A69-B3B3-B61BB230B0C4}"/>
              </a:ext>
            </a:extLst>
          </p:cNvPr>
          <p:cNvSpPr/>
          <p:nvPr/>
        </p:nvSpPr>
        <p:spPr>
          <a:xfrm>
            <a:off x="2854002" y="150980"/>
            <a:ext cx="54473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Каналы связи с бизнесом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0770" y="4317407"/>
            <a:ext cx="53171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Отраслевые группы в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WhatsApp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eaLnBrk="1" hangingPunct="1">
              <a:spcBef>
                <a:spcPts val="0"/>
              </a:spcBef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ЦПЭ – Стройка</a:t>
            </a:r>
          </a:p>
          <a:p>
            <a:pPr eaLnBrk="1" hangingPunct="1">
              <a:spcBef>
                <a:spcPts val="0"/>
              </a:spcBef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ЦПЭ – АПК </a:t>
            </a:r>
          </a:p>
          <a:p>
            <a:pPr eaLnBrk="1" hangingPunct="1">
              <a:spcBef>
                <a:spcPts val="0"/>
              </a:spcBef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ЦПЭ – Деревообработка и Мебель</a:t>
            </a:r>
          </a:p>
          <a:p>
            <a:pPr eaLnBrk="1" hangingPunct="1">
              <a:spcBef>
                <a:spcPts val="0"/>
              </a:spcBef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ЦПЭ – Здравоохранение</a:t>
            </a:r>
          </a:p>
        </p:txBody>
      </p:sp>
      <p:sp>
        <p:nvSpPr>
          <p:cNvPr id="19" name="AutoShape 2" descr="data:image/png;base64,iVBORw0KGgoAAAANSUhEUgAAAMYAAADGCAYAAACJm/9dAAAAAXNSR0IArs4c6QAADqBJREFUeF7t3eFOI8sOBODl/R/6XFbJlUCQzHydMp0sdaTzaz1uu1xluycB3v78+fPf+/9P/99//30f5tvb27ex37K/legtP7fsU/HoubsK9dvy/cuqCuMdBCXobyPKb8u3wri24Arj/iyqMHbN6oNzU4XpKrVW4BT+2oDWon38qU6MToxTLKowTsH080apwnRirNUuhf/LTwx9q7MG99enUm+ZNB4tWIoou+LUc7Wh7MJH87pV95urVIXxM5fRVCH1tbKeW2FcEagwKowz4tEJr/ZnYnjEphPjAL2uUmv0UqKr/VpU55+qMCqM82wBSyW62kMoS6YVRoWxRJyjh5Toan90/qP/HhOGrhx6KVTgNJ5db0s0r0cL/v/nFZ/UuSmcU/FrPPxWalegmti0IJVAFcYFMcVhF98qjCvDtWAVxs+8taswFgmqwOnkSb22nhbeLZoqPir46cmcil/r3omxKEglUIXRVeoUZ1TBaj/dyU4l+cGowqgwTnFGiZ5aaU4Fd8JIib5rJUjhrPnqaqdxnijRJxP1//KrlAKUsleiVBidGKe4pwruxLjAmsItJWytS+rcUyT7YKS4dWIowouX9U6MToxTVFMFa2c6FcQDRq/S+VI4a769YyySK1WwxeMffkyJ0onRiXGKdClhKEFTnSzlJxX/rng0/pT9KZL95juGAp0iUMpPKv5d8Wj8KfsK44pAasKkCJTyo0RRQqj/V7FXHJQ/L/9WSguZInTKTyr+XfFo/Cn7CqMTQznwyT5FRO240/YKisbTiXFFWAm0q0MrITSvV7FXHMaFoQGpvRYm5V/9pD5X0de4qXM135T9dH01zlvx8MTQg9V+Gjgl4q34UwTVeFLnal1S9tP11TgrjIOVSQFNEbTCuCCfwlPrWGFUGMqZEftOjEVYp4HTDt1VarGQNx6brq9G24nRiaGcGbF/eWGMoPKAU33dVvsL2ErEXfYPUGPk0V/3h2N2Fb5CvS/UEXY/4LTCuIJX4u6dMA9weOTRCqPC+ESsXRN1hN0POK0wKowK4xsBVRgVRoXxnTDed+v/Hpg42x/d9bmEnjsN8654dPXaTpiTAbxVGBeklLi7iHirrrviqTBOKu2nzZQQt+KrMNYqV2Gs4Tb+VIWx9vmANgKdVCn/4wS6cUBXqYPLtxIiNZGUENogUsTtxNBK/ZC9EiJFXD03RcRnE2qFESb6LmJpIdU+BVMKH41f7TVf9b/LftsqlSr8sxVG45meANPE0nyn40n5rzAO7hgKtBKlwrgg8GzfVaswKoxP2pxuBOp/l32FUWFUGN+M7QqjwqgwJoWhl+ldr031DqC7r/qfxkHjfzZ7xUdXr5t3vNR3pSqMlCTuX0b1sv5sRNd4KoyDlUYJkaJpqpAaj34gqJ3yVewrjArjEwcqjPutRBsW49lVKlsAnQzaEXVypgi0a8IoPhpn7xiLjFViLR7z5THucG9/fxjz638a/7PZbxPG+8H0E3y7CqYAKUH15YESSONJ+Z+u164JpniqPf/M9zTQKYIyEDc6rgpS45/2P12vCiN8Od7VEbWQ08Sd9l9haIu82HdiXHHTTp8SdoVxJSLekdbofv6pCqPC+MSW2FsdJHrq3PPUv29ZYVQYFcY3Gol9iXBa8epfV6PfttJovtqJU/VKrax815r+gE8D0stxCjgligpPcVBiKW6ab4WhCBysIkoILXCFcbArh15DKy1U2Cn7lOC7Sh1UPCU8bRBKFG0oKQLpuYqn2qfyqjAqjE8IqIArjAMCpTrcNNC6EmzrWPi6U3FLdVY9V/FU+1Re/Lp2F7H03BhAwzu6XuI1L/WfImKqXpqvnnsLnwpjcRKmCqbE1XPVf4VxQbjCqDBO3TFUYNq51X76LlRhVBgVxjccqDAqjAqjwni+v5yUWlFSd4OUH12N1H7bKpU6WBN+ldd/mtdvw1PrmMJTPzbgt1K/rZCpzq1vjZQQKfsUgZQnKZx1sqn9zTuGJpwqmHYaTVjtU3n9Njy1joqz1lHtK4xrRVKdrBPjPsVTOCvR1b7CqDAeeiulk7DC0Nm4+NpUO4Hap9JQAqXO1ZVG8dG8XkYY74nR75XSS5sWWIHTQuqqsytfLMufadwU513xxxpBhXGBcrrwqYKpn+lGkGocKWErPjfrXmFUGB/JpERXeyWuClv9VxgHO10nxgUgJbraK3ErjMW3Q0poBTpVeCXErh1d81V7xUHrpf47MToxPiGgDSVlr8R9GWGkEtOE9XKm/jWvaaIc6Pj0P6c6+ukDFye/1kv5oPUa/2UICqgmkPJfYSiS9+2VuBVGeKXRcqZ2dxWwnqt5pYQ9fa76V5xTAuvEOKiUriJqr0RR+13xdGI86U6pnSPVcXcRMRW/Ck/PVf+dGFfEUkBUGBcEdgn15SfGO3bfflcqRVDdrVOFVD9qr51yGodU/NrRUzg8m5D4a+eawDQhpgvz2+KvMK6TthMju3KkOrf6UfuUAKYbk8aZ2nQ6MQ5eHnRiKDXXGo1uInqHVP8VRoWxxvyDp3SCKXErjIO3VdOjvBNjTTcvL4xbP4+hia3Bd/6pZ+so04JR/BWfVPzTnVvj1EZ5077CuL8Ta+G1MHpZVPvp+NX/tIAV/wrjYCWbLlhqAlQY57eMj5Za35vfldJCroV7/ilN7Nk6meKZslccUh13l4BT8VcYB2+lpomlBFL76fjVvza43jEWX/+dnzkXy2cjlsaj9krcVMfdFWcq/v59jIOJoR1regWaJroSWu21kaXsNc4Ko8L4xD0lkNqniK5+NM4Ko8KoML5RWYVRYVQYFYZfvnvHuLBm191JVya9g93KqxOjE6MTQyaGXla0s2on0Pffqc6hfvR14TRuirPGr/5TvErx4Wa+7/8Q+dHW6QKngNDCVBj3V6kKI7xyKKAVhiKWtd+Ff6qRKRqxH1TqxLgPvV5etZDT9hXGFWFVaoVRYZwRZ4pXKaH2jrEo+N4xesd46LWdEkgVn5pIem4qL41fVy+117dPqU6v556ZQh9tNM7xiZEikPpR4CqM7Mo3LUitb4WhiB28VVN3WoBOjDVBTtelE6PCOMUxnQBq31Vq82X32QrQidGJ8aOX+FNt8INR7xhrBN21Omp9Nc7xVerZOuL0iNd8pyfYNIE031QD2pXXtk++lbjT9kpcJYr6V0KovXZWzbfCOLhLKCFSBVMhpeJUgr46gRQ3xUftY/x5P3jLt2uVuNP2WmDtoOpfCaH2KQL9q3l1lTpglApSCdqJoYjdt08JvsKoMD4hkGoEry54FoaOTl05tDBqr/1J/acIobg9W17T8Y/nq3eMCuOCgI5sLeQ0saYFPx2/4sn5Vhj3IWZA3/4O4cf/mybWdF7T8SvCnG+FUWF8RCA1CSuMK6qqyNRKljp3Oh7tcNPEUtz07jQdv+LJ+XZidGJ0YnzlAL+VerbOsSse7kB499CVJmWfmpypjq5+1P4mbjoxdhFRC3bLPjXiK4z7b+eUoMor9a986MRYRLjCqDA+UUeVnerQnRgXBFKC1LroudpvlFfqvxPjADElhApSd30u2I27ip6rOFQY10op0FrglOK10yghKoy1SaX11Tqqf+Un/xmAlGBSiamfVPwqMO24ShSNR3HTBpHyr35S9a0wrshPE7HCUIqv2VcYa7jFvvynHbrCWCwYPlZhIGD/N08BV2Hcv3sslufhx1L17SrVVeohMuoK+tBhJx6uME6A9J1JCrhOjH98YrwX+NtfhrDIux9/THf3XW9XpgWZwkELOH2u+k9NsLcK42c6X4WhkrtflxSeNxtlhVFhrFF2jbh6VieGInZwadYNMTWCb6WR6nDqR3HQMihxp/2n6thVavGtlBZYCZ0SWIWhlbpOwq5SXaXWqPOPr1Lv6b3EW6ldnU9Jk5oMqXP1LVwqfvWj9tMTlT/g04Kl7CuM+0gqPno30N1dia72FcYVAS28ClILnyqMxqnndmKsrXydGOHLd6rzqWC0cXRiXBC+Wa/eMbKX7wrjgHChn0DUycmNoMKoMD6SLCVs9aP224Sho1lH/7Ptvq8STwpn9aN3sBR/9FzNi1epVGIaKI+80C8yqzDuV0oJmuKPnqt8qzAW3249m1C18Cl7JWiFkUL+4O3Q9A7aidGJ8REB/k2EYR18cfdsHfrZ4pnGXxuEXoI1fp1U6r+rVFcp5cwneyXor1ulFCDtKNqhtdoavxZY/Wv80/FM+9d81T61cvMqlSq8JqAF27USpPDRhvKv5lthLF6+FTglrgpS/Wv80/FM+9d81V4b7s2G8v4P337tPHWAdr6uUvepME3caf9KdLVP8bar1AHyz0aU6Xim/SvR1b7CUMQOVjWdbKmdXtOYJu60f81X7SsMRWzRfvrO8NsEmSLuYjm/PBb7HCNFFAVIO1kKuFS+Go/mOx1nKh6tu+Km9hWGIra4ei0ec7qTvfoKV2EsXmqn30opcac7cVepCwLPhvOveytVYSgCF/uuUlfcpkee+tfCrJX/61PP1sm6SqUqe1/w/+zE0JUsZZ8t21dv0w1FcZjOd1djqjAOLtlKxGmiaDw6aSuM653n7/r4XTG1AEoI9T9dYCXErk72bLhp3dV+F86dGJ0Yn7iqDUKJrvYVxiJB9TKa6ri7CpaKP4WbEl3td+HcibEoyF0FqzBUWmv2LIy1Y84/lRrlStzUHeZWpilCp/DRiZHKS/2cZ8710oy/6fAmDnr51kDVPlX4CkORv08sJfQ0/ipsbnwVxgViBi70i960Eai9yiNF6JSfVPxc3wqjwvhIvhShU34qjMVLsI5UXQmm/esEUPsUsRS3CkORP7BPFX66MCn/mq/aa3mm81KBpeKPrVIa0LQ9JzZ8B9B8NX6dVNP+NV+13xU//6CSJjZtr8Dt6nyv0hFVeM9W31T8FcZBZfVzBiWKClsLP+1f81X7XfFXGBXGKa7qpD3l9IRRhXECpO9MFDgtcCfGBXXFbbGcXx7T+upE1RX3n/2rrVrgCqPC+Cie/wGjavg0ACHtsw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111" y="1138826"/>
            <a:ext cx="2322570" cy="2322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6825579" y="4657052"/>
            <a:ext cx="53171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ЦПЭ – Сувениры и подарки</a:t>
            </a:r>
          </a:p>
          <a:p>
            <a:pPr eaLnBrk="1" hangingPunct="1">
              <a:spcBef>
                <a:spcPts val="0"/>
              </a:spcBef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ЦПЭ – Продукты питания</a:t>
            </a:r>
          </a:p>
          <a:p>
            <a:pPr eaLnBrk="1" hangingPunct="1">
              <a:spcBef>
                <a:spcPts val="0"/>
              </a:spcBef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ЦПЭ – Текстиль</a:t>
            </a:r>
          </a:p>
          <a:p>
            <a:pPr eaLnBrk="1" hangingPunct="1">
              <a:spcBef>
                <a:spcPts val="0"/>
              </a:spcBef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ЦПЭ – Химия, нефть и газ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236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1714" y="356116"/>
            <a:ext cx="11130709" cy="6502286"/>
            <a:chOff x="1132494" y="1222293"/>
            <a:chExt cx="11872756" cy="853187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2494" y="1222293"/>
              <a:ext cx="9971910" cy="680100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627560" y="7560247"/>
              <a:ext cx="4377690" cy="2193925"/>
            </a:xfrm>
            <a:custGeom>
              <a:avLst/>
              <a:gdLst/>
              <a:ahLst/>
              <a:cxnLst/>
              <a:rect l="l" t="t" r="r" b="b"/>
              <a:pathLst>
                <a:path w="4377690" h="2193925">
                  <a:moveTo>
                    <a:pt x="434399" y="1684439"/>
                  </a:moveTo>
                  <a:lnTo>
                    <a:pt x="346528" y="1684439"/>
                  </a:lnTo>
                  <a:lnTo>
                    <a:pt x="153772" y="2193352"/>
                  </a:lnTo>
                  <a:lnTo>
                    <a:pt x="241644" y="2193352"/>
                  </a:lnTo>
                  <a:lnTo>
                    <a:pt x="434399" y="1684439"/>
                  </a:lnTo>
                  <a:close/>
                </a:path>
                <a:path w="4377690" h="2193925">
                  <a:moveTo>
                    <a:pt x="786748" y="1160144"/>
                  </a:moveTo>
                  <a:lnTo>
                    <a:pt x="698876" y="1160144"/>
                  </a:lnTo>
                  <a:lnTo>
                    <a:pt x="307556" y="2193352"/>
                  </a:lnTo>
                  <a:lnTo>
                    <a:pt x="395428" y="2193352"/>
                  </a:lnTo>
                  <a:lnTo>
                    <a:pt x="786748" y="1160144"/>
                  </a:lnTo>
                  <a:close/>
                </a:path>
                <a:path w="4377690" h="2193925">
                  <a:moveTo>
                    <a:pt x="902508" y="1260551"/>
                  </a:moveTo>
                  <a:lnTo>
                    <a:pt x="814624" y="1260551"/>
                  </a:lnTo>
                  <a:lnTo>
                    <a:pt x="461328" y="2193352"/>
                  </a:lnTo>
                  <a:lnTo>
                    <a:pt x="549212" y="2193352"/>
                  </a:lnTo>
                  <a:lnTo>
                    <a:pt x="902508" y="1260551"/>
                  </a:lnTo>
                  <a:close/>
                </a:path>
                <a:path w="4377690" h="2193925">
                  <a:moveTo>
                    <a:pt x="956991" y="1522691"/>
                  </a:moveTo>
                  <a:lnTo>
                    <a:pt x="869120" y="1522691"/>
                  </a:lnTo>
                  <a:lnTo>
                    <a:pt x="615112" y="2193352"/>
                  </a:lnTo>
                  <a:lnTo>
                    <a:pt x="702996" y="2193352"/>
                  </a:lnTo>
                  <a:lnTo>
                    <a:pt x="956991" y="1522691"/>
                  </a:lnTo>
                  <a:close/>
                </a:path>
                <a:path w="4377690" h="2193925">
                  <a:moveTo>
                    <a:pt x="1210051" y="1260551"/>
                  </a:moveTo>
                  <a:lnTo>
                    <a:pt x="1122193" y="1260551"/>
                  </a:lnTo>
                  <a:lnTo>
                    <a:pt x="768884" y="2193352"/>
                  </a:lnTo>
                  <a:lnTo>
                    <a:pt x="856768" y="2193352"/>
                  </a:lnTo>
                  <a:lnTo>
                    <a:pt x="1210051" y="1260551"/>
                  </a:lnTo>
                  <a:close/>
                </a:path>
                <a:path w="4377690" h="2193925">
                  <a:moveTo>
                    <a:pt x="1325812" y="1360944"/>
                  </a:moveTo>
                  <a:lnTo>
                    <a:pt x="1237941" y="1360944"/>
                  </a:lnTo>
                  <a:lnTo>
                    <a:pt x="922668" y="2193352"/>
                  </a:lnTo>
                  <a:lnTo>
                    <a:pt x="1010539" y="2193352"/>
                  </a:lnTo>
                  <a:lnTo>
                    <a:pt x="1325812" y="1360944"/>
                  </a:lnTo>
                  <a:close/>
                </a:path>
                <a:path w="4377690" h="2193925">
                  <a:moveTo>
                    <a:pt x="1540836" y="1199184"/>
                  </a:moveTo>
                  <a:lnTo>
                    <a:pt x="1452990" y="1199184"/>
                  </a:lnTo>
                  <a:lnTo>
                    <a:pt x="1076452" y="2193352"/>
                  </a:lnTo>
                  <a:lnTo>
                    <a:pt x="1164323" y="2193352"/>
                  </a:lnTo>
                  <a:lnTo>
                    <a:pt x="1540836" y="1199184"/>
                  </a:lnTo>
                  <a:close/>
                </a:path>
                <a:path w="4377690" h="2193925">
                  <a:moveTo>
                    <a:pt x="1694633" y="1199184"/>
                  </a:moveTo>
                  <a:lnTo>
                    <a:pt x="1606761" y="1199184"/>
                  </a:lnTo>
                  <a:lnTo>
                    <a:pt x="1230224" y="2193352"/>
                  </a:lnTo>
                  <a:lnTo>
                    <a:pt x="1318108" y="2193352"/>
                  </a:lnTo>
                  <a:lnTo>
                    <a:pt x="1694633" y="1199184"/>
                  </a:lnTo>
                  <a:close/>
                </a:path>
                <a:path w="4377690" h="2193925">
                  <a:moveTo>
                    <a:pt x="1825176" y="1260551"/>
                  </a:moveTo>
                  <a:lnTo>
                    <a:pt x="1737305" y="1260551"/>
                  </a:lnTo>
                  <a:lnTo>
                    <a:pt x="1384008" y="2193352"/>
                  </a:lnTo>
                  <a:lnTo>
                    <a:pt x="1471880" y="2193352"/>
                  </a:lnTo>
                  <a:lnTo>
                    <a:pt x="1825176" y="1260551"/>
                  </a:lnTo>
                  <a:close/>
                </a:path>
                <a:path w="4377690" h="2193925">
                  <a:moveTo>
                    <a:pt x="1978947" y="1260551"/>
                  </a:moveTo>
                  <a:lnTo>
                    <a:pt x="1891076" y="1260551"/>
                  </a:lnTo>
                  <a:lnTo>
                    <a:pt x="1537780" y="2193352"/>
                  </a:lnTo>
                  <a:lnTo>
                    <a:pt x="1625651" y="2193352"/>
                  </a:lnTo>
                  <a:lnTo>
                    <a:pt x="1978947" y="1260551"/>
                  </a:lnTo>
                  <a:close/>
                </a:path>
                <a:path w="4377690" h="2193925">
                  <a:moveTo>
                    <a:pt x="2272165" y="892416"/>
                  </a:moveTo>
                  <a:lnTo>
                    <a:pt x="2184281" y="892416"/>
                  </a:lnTo>
                  <a:lnTo>
                    <a:pt x="1691564" y="2193352"/>
                  </a:lnTo>
                  <a:lnTo>
                    <a:pt x="1779436" y="2193352"/>
                  </a:lnTo>
                  <a:lnTo>
                    <a:pt x="2272165" y="892416"/>
                  </a:lnTo>
                  <a:close/>
                </a:path>
                <a:path w="4377690" h="2193925">
                  <a:moveTo>
                    <a:pt x="2425937" y="892416"/>
                  </a:moveTo>
                  <a:lnTo>
                    <a:pt x="2338065" y="892416"/>
                  </a:lnTo>
                  <a:lnTo>
                    <a:pt x="1845336" y="2193352"/>
                  </a:lnTo>
                  <a:lnTo>
                    <a:pt x="1933220" y="2193352"/>
                  </a:lnTo>
                  <a:lnTo>
                    <a:pt x="2425937" y="892416"/>
                  </a:lnTo>
                  <a:close/>
                </a:path>
                <a:path w="4377690" h="2193925">
                  <a:moveTo>
                    <a:pt x="2493094" y="1121105"/>
                  </a:moveTo>
                  <a:lnTo>
                    <a:pt x="2405223" y="1121105"/>
                  </a:lnTo>
                  <a:lnTo>
                    <a:pt x="1999120" y="2193352"/>
                  </a:lnTo>
                  <a:lnTo>
                    <a:pt x="2086991" y="2193352"/>
                  </a:lnTo>
                  <a:lnTo>
                    <a:pt x="2493094" y="1121105"/>
                  </a:lnTo>
                  <a:close/>
                </a:path>
                <a:path w="4377690" h="2193925">
                  <a:moveTo>
                    <a:pt x="2767300" y="803186"/>
                  </a:moveTo>
                  <a:lnTo>
                    <a:pt x="2679429" y="803186"/>
                  </a:lnTo>
                  <a:lnTo>
                    <a:pt x="2152904" y="2193352"/>
                  </a:lnTo>
                  <a:lnTo>
                    <a:pt x="2240751" y="2193352"/>
                  </a:lnTo>
                  <a:lnTo>
                    <a:pt x="2767300" y="803186"/>
                  </a:lnTo>
                  <a:close/>
                </a:path>
                <a:path w="4377690" h="2193925">
                  <a:moveTo>
                    <a:pt x="3018239" y="546607"/>
                  </a:moveTo>
                  <a:lnTo>
                    <a:pt x="2930368" y="546607"/>
                  </a:lnTo>
                  <a:lnTo>
                    <a:pt x="2306676" y="2193352"/>
                  </a:lnTo>
                  <a:lnTo>
                    <a:pt x="2394547" y="2193352"/>
                  </a:lnTo>
                  <a:lnTo>
                    <a:pt x="3018239" y="546607"/>
                  </a:lnTo>
                  <a:close/>
                </a:path>
                <a:path w="4377690" h="2193925">
                  <a:moveTo>
                    <a:pt x="3231180" y="390436"/>
                  </a:moveTo>
                  <a:lnTo>
                    <a:pt x="3143296" y="390436"/>
                  </a:lnTo>
                  <a:lnTo>
                    <a:pt x="2460435" y="2193352"/>
                  </a:lnTo>
                  <a:lnTo>
                    <a:pt x="2548332" y="2193352"/>
                  </a:lnTo>
                  <a:lnTo>
                    <a:pt x="3231180" y="390436"/>
                  </a:lnTo>
                  <a:close/>
                </a:path>
                <a:path w="4377690" h="2193925">
                  <a:moveTo>
                    <a:pt x="3482132" y="133870"/>
                  </a:moveTo>
                  <a:lnTo>
                    <a:pt x="3394261" y="133870"/>
                  </a:lnTo>
                  <a:lnTo>
                    <a:pt x="2614232" y="2193352"/>
                  </a:lnTo>
                  <a:lnTo>
                    <a:pt x="2702103" y="2193352"/>
                  </a:lnTo>
                  <a:lnTo>
                    <a:pt x="3482132" y="133870"/>
                  </a:lnTo>
                  <a:close/>
                </a:path>
                <a:path w="4377690" h="2193925">
                  <a:moveTo>
                    <a:pt x="3538736" y="390436"/>
                  </a:moveTo>
                  <a:lnTo>
                    <a:pt x="3450852" y="390436"/>
                  </a:lnTo>
                  <a:lnTo>
                    <a:pt x="2768016" y="2193352"/>
                  </a:lnTo>
                  <a:lnTo>
                    <a:pt x="2855888" y="2193352"/>
                  </a:lnTo>
                  <a:lnTo>
                    <a:pt x="3538736" y="390436"/>
                  </a:lnTo>
                  <a:close/>
                </a:path>
                <a:path w="4377690" h="2193925">
                  <a:moveTo>
                    <a:pt x="3646038" y="513143"/>
                  </a:moveTo>
                  <a:lnTo>
                    <a:pt x="3558167" y="513143"/>
                  </a:lnTo>
                  <a:lnTo>
                    <a:pt x="2921788" y="2193352"/>
                  </a:lnTo>
                  <a:lnTo>
                    <a:pt x="3009659" y="2193352"/>
                  </a:lnTo>
                  <a:lnTo>
                    <a:pt x="3646038" y="513143"/>
                  </a:lnTo>
                  <a:close/>
                </a:path>
                <a:path w="4377690" h="2193925">
                  <a:moveTo>
                    <a:pt x="3846292" y="390436"/>
                  </a:moveTo>
                  <a:lnTo>
                    <a:pt x="3758421" y="390436"/>
                  </a:lnTo>
                  <a:lnTo>
                    <a:pt x="3075572" y="2193352"/>
                  </a:lnTo>
                  <a:lnTo>
                    <a:pt x="3163431" y="2193352"/>
                  </a:lnTo>
                  <a:lnTo>
                    <a:pt x="3846292" y="390436"/>
                  </a:lnTo>
                  <a:close/>
                </a:path>
                <a:path w="4377690" h="2193925">
                  <a:moveTo>
                    <a:pt x="4042329" y="278879"/>
                  </a:moveTo>
                  <a:lnTo>
                    <a:pt x="3954445" y="278879"/>
                  </a:lnTo>
                  <a:lnTo>
                    <a:pt x="3229331" y="2193352"/>
                  </a:lnTo>
                  <a:lnTo>
                    <a:pt x="3317215" y="2193352"/>
                  </a:lnTo>
                  <a:lnTo>
                    <a:pt x="4042329" y="278879"/>
                  </a:lnTo>
                  <a:close/>
                </a:path>
                <a:path w="4377690" h="2193925">
                  <a:moveTo>
                    <a:pt x="4301727" y="0"/>
                  </a:moveTo>
                  <a:lnTo>
                    <a:pt x="4213855" y="0"/>
                  </a:lnTo>
                  <a:lnTo>
                    <a:pt x="3383128" y="2193352"/>
                  </a:lnTo>
                  <a:lnTo>
                    <a:pt x="3470999" y="2193352"/>
                  </a:lnTo>
                  <a:lnTo>
                    <a:pt x="4301727" y="0"/>
                  </a:lnTo>
                  <a:close/>
                </a:path>
                <a:path w="4377690" h="2193925">
                  <a:moveTo>
                    <a:pt x="4377240" y="167322"/>
                  </a:moveTo>
                  <a:lnTo>
                    <a:pt x="4304267" y="167322"/>
                  </a:lnTo>
                  <a:lnTo>
                    <a:pt x="3536900" y="2193352"/>
                  </a:lnTo>
                  <a:lnTo>
                    <a:pt x="3624771" y="2193352"/>
                  </a:lnTo>
                  <a:lnTo>
                    <a:pt x="4377240" y="206625"/>
                  </a:lnTo>
                  <a:lnTo>
                    <a:pt x="4377240" y="167322"/>
                  </a:lnTo>
                  <a:close/>
                </a:path>
                <a:path w="4377690" h="2193925">
                  <a:moveTo>
                    <a:pt x="4377240" y="380621"/>
                  </a:moveTo>
                  <a:lnTo>
                    <a:pt x="3690684" y="2193352"/>
                  </a:lnTo>
                  <a:lnTo>
                    <a:pt x="3778543" y="2193352"/>
                  </a:lnTo>
                  <a:lnTo>
                    <a:pt x="4377240" y="612653"/>
                  </a:lnTo>
                  <a:lnTo>
                    <a:pt x="4377240" y="380621"/>
                  </a:lnTo>
                  <a:close/>
                </a:path>
                <a:path w="4377690" h="2193925">
                  <a:moveTo>
                    <a:pt x="4377240" y="786642"/>
                  </a:moveTo>
                  <a:lnTo>
                    <a:pt x="3844455" y="2193352"/>
                  </a:lnTo>
                  <a:lnTo>
                    <a:pt x="3932339" y="2193352"/>
                  </a:lnTo>
                  <a:lnTo>
                    <a:pt x="4377240" y="1018682"/>
                  </a:lnTo>
                  <a:lnTo>
                    <a:pt x="4377240" y="786642"/>
                  </a:lnTo>
                  <a:close/>
                </a:path>
                <a:path w="4377690" h="2193925">
                  <a:moveTo>
                    <a:pt x="4377240" y="1192678"/>
                  </a:moveTo>
                  <a:lnTo>
                    <a:pt x="3998240" y="2193352"/>
                  </a:lnTo>
                  <a:lnTo>
                    <a:pt x="4086111" y="2193352"/>
                  </a:lnTo>
                  <a:lnTo>
                    <a:pt x="4377240" y="1424673"/>
                  </a:lnTo>
                  <a:lnTo>
                    <a:pt x="4377240" y="1192678"/>
                  </a:lnTo>
                  <a:close/>
                </a:path>
                <a:path w="4377690" h="2193925">
                  <a:moveTo>
                    <a:pt x="4377240" y="1598720"/>
                  </a:moveTo>
                  <a:lnTo>
                    <a:pt x="4152024" y="2193352"/>
                  </a:lnTo>
                  <a:lnTo>
                    <a:pt x="4239895" y="2193352"/>
                  </a:lnTo>
                  <a:lnTo>
                    <a:pt x="4377240" y="1830725"/>
                  </a:lnTo>
                  <a:lnTo>
                    <a:pt x="4377240" y="1598720"/>
                  </a:lnTo>
                  <a:close/>
                </a:path>
                <a:path w="4377690" h="2193925">
                  <a:moveTo>
                    <a:pt x="4377240" y="2004722"/>
                  </a:moveTo>
                  <a:lnTo>
                    <a:pt x="4305796" y="2193352"/>
                  </a:lnTo>
                  <a:lnTo>
                    <a:pt x="4377240" y="2193352"/>
                  </a:lnTo>
                  <a:lnTo>
                    <a:pt x="4377240" y="2004722"/>
                  </a:lnTo>
                  <a:close/>
                </a:path>
                <a:path w="4377690" h="2193925">
                  <a:moveTo>
                    <a:pt x="144890" y="2042756"/>
                  </a:moveTo>
                  <a:lnTo>
                    <a:pt x="57031" y="2042756"/>
                  </a:lnTo>
                  <a:lnTo>
                    <a:pt x="0" y="2193352"/>
                  </a:lnTo>
                  <a:lnTo>
                    <a:pt x="87869" y="2193352"/>
                  </a:lnTo>
                  <a:lnTo>
                    <a:pt x="144890" y="2042756"/>
                  </a:lnTo>
                  <a:close/>
                </a:path>
              </a:pathLst>
            </a:custGeom>
            <a:solidFill>
              <a:srgbClr val="FFFFFF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321143" y="5271871"/>
              <a:ext cx="5683885" cy="4481830"/>
            </a:xfrm>
            <a:custGeom>
              <a:avLst/>
              <a:gdLst/>
              <a:ahLst/>
              <a:cxnLst/>
              <a:rect l="l" t="t" r="r" b="b"/>
              <a:pathLst>
                <a:path w="5683884" h="4481830">
                  <a:moveTo>
                    <a:pt x="5683656" y="0"/>
                  </a:moveTo>
                  <a:lnTo>
                    <a:pt x="4808753" y="1214945"/>
                  </a:lnTo>
                  <a:lnTo>
                    <a:pt x="4439450" y="1235456"/>
                  </a:lnTo>
                  <a:lnTo>
                    <a:pt x="3555923" y="2837154"/>
                  </a:lnTo>
                  <a:lnTo>
                    <a:pt x="3545713" y="2844965"/>
                  </a:lnTo>
                  <a:lnTo>
                    <a:pt x="3545713" y="2855696"/>
                  </a:lnTo>
                  <a:lnTo>
                    <a:pt x="3162973" y="3549548"/>
                  </a:lnTo>
                  <a:lnTo>
                    <a:pt x="3151162" y="3559124"/>
                  </a:lnTo>
                  <a:lnTo>
                    <a:pt x="3151162" y="3570948"/>
                  </a:lnTo>
                  <a:lnTo>
                    <a:pt x="2846044" y="4124096"/>
                  </a:lnTo>
                  <a:lnTo>
                    <a:pt x="2604351" y="3910304"/>
                  </a:lnTo>
                  <a:lnTo>
                    <a:pt x="2923044" y="3755707"/>
                  </a:lnTo>
                  <a:lnTo>
                    <a:pt x="3151162" y="3570948"/>
                  </a:lnTo>
                  <a:lnTo>
                    <a:pt x="3151162" y="3559124"/>
                  </a:lnTo>
                  <a:lnTo>
                    <a:pt x="2918129" y="3747859"/>
                  </a:lnTo>
                  <a:lnTo>
                    <a:pt x="2596870" y="3903688"/>
                  </a:lnTo>
                  <a:lnTo>
                    <a:pt x="2587917" y="3895775"/>
                  </a:lnTo>
                  <a:lnTo>
                    <a:pt x="2587917" y="3908031"/>
                  </a:lnTo>
                  <a:lnTo>
                    <a:pt x="2314575" y="4040619"/>
                  </a:lnTo>
                  <a:lnTo>
                    <a:pt x="2117521" y="3979926"/>
                  </a:lnTo>
                  <a:lnTo>
                    <a:pt x="2424595" y="3763543"/>
                  </a:lnTo>
                  <a:lnTo>
                    <a:pt x="2587917" y="3908031"/>
                  </a:lnTo>
                  <a:lnTo>
                    <a:pt x="2587917" y="3895775"/>
                  </a:lnTo>
                  <a:lnTo>
                    <a:pt x="2438463" y="3763543"/>
                  </a:lnTo>
                  <a:lnTo>
                    <a:pt x="2425230" y="3751846"/>
                  </a:lnTo>
                  <a:lnTo>
                    <a:pt x="2107298" y="3976789"/>
                  </a:lnTo>
                  <a:lnTo>
                    <a:pt x="1548917" y="3804793"/>
                  </a:lnTo>
                  <a:lnTo>
                    <a:pt x="1999018" y="3150222"/>
                  </a:lnTo>
                  <a:lnTo>
                    <a:pt x="3097453" y="3198977"/>
                  </a:lnTo>
                  <a:lnTo>
                    <a:pt x="3110484" y="3189630"/>
                  </a:lnTo>
                  <a:lnTo>
                    <a:pt x="3172256" y="3144736"/>
                  </a:lnTo>
                  <a:lnTo>
                    <a:pt x="3210928" y="3115945"/>
                  </a:lnTo>
                  <a:lnTo>
                    <a:pt x="3290341" y="3055594"/>
                  </a:lnTo>
                  <a:lnTo>
                    <a:pt x="3545713" y="2855696"/>
                  </a:lnTo>
                  <a:lnTo>
                    <a:pt x="3545713" y="2844965"/>
                  </a:lnTo>
                  <a:lnTo>
                    <a:pt x="3094710" y="3189630"/>
                  </a:lnTo>
                  <a:lnTo>
                    <a:pt x="2206701" y="3150222"/>
                  </a:lnTo>
                  <a:lnTo>
                    <a:pt x="1994357" y="3140799"/>
                  </a:lnTo>
                  <a:lnTo>
                    <a:pt x="1539722" y="3801961"/>
                  </a:lnTo>
                  <a:lnTo>
                    <a:pt x="1534248" y="3800284"/>
                  </a:lnTo>
                  <a:lnTo>
                    <a:pt x="1534248" y="3809911"/>
                  </a:lnTo>
                  <a:lnTo>
                    <a:pt x="1267079" y="4198455"/>
                  </a:lnTo>
                  <a:lnTo>
                    <a:pt x="979512" y="4262755"/>
                  </a:lnTo>
                  <a:lnTo>
                    <a:pt x="1377403" y="3761587"/>
                  </a:lnTo>
                  <a:lnTo>
                    <a:pt x="1534248" y="3809911"/>
                  </a:lnTo>
                  <a:lnTo>
                    <a:pt x="1534248" y="3800284"/>
                  </a:lnTo>
                  <a:lnTo>
                    <a:pt x="1408696" y="3761587"/>
                  </a:lnTo>
                  <a:lnTo>
                    <a:pt x="1374101" y="3750932"/>
                  </a:lnTo>
                  <a:lnTo>
                    <a:pt x="965212" y="4265942"/>
                  </a:lnTo>
                  <a:lnTo>
                    <a:pt x="0" y="4481728"/>
                  </a:lnTo>
                  <a:lnTo>
                    <a:pt x="42100" y="4481728"/>
                  </a:lnTo>
                  <a:lnTo>
                    <a:pt x="956106" y="4277398"/>
                  </a:lnTo>
                  <a:lnTo>
                    <a:pt x="793889" y="4481728"/>
                  </a:lnTo>
                  <a:lnTo>
                    <a:pt x="805662" y="4481728"/>
                  </a:lnTo>
                  <a:lnTo>
                    <a:pt x="970419" y="4274197"/>
                  </a:lnTo>
                  <a:lnTo>
                    <a:pt x="1272590" y="4206646"/>
                  </a:lnTo>
                  <a:lnTo>
                    <a:pt x="1543443" y="3812743"/>
                  </a:lnTo>
                  <a:lnTo>
                    <a:pt x="2097811" y="3983507"/>
                  </a:lnTo>
                  <a:lnTo>
                    <a:pt x="1620075" y="4321505"/>
                  </a:lnTo>
                  <a:lnTo>
                    <a:pt x="1355191" y="4481728"/>
                  </a:lnTo>
                  <a:lnTo>
                    <a:pt x="1370761" y="4481728"/>
                  </a:lnTo>
                  <a:lnTo>
                    <a:pt x="1626273" y="4326090"/>
                  </a:lnTo>
                  <a:lnTo>
                    <a:pt x="2107996" y="3986644"/>
                  </a:lnTo>
                  <a:lnTo>
                    <a:pt x="2315337" y="4050500"/>
                  </a:lnTo>
                  <a:lnTo>
                    <a:pt x="2335669" y="4040619"/>
                  </a:lnTo>
                  <a:lnTo>
                    <a:pt x="2595384" y="3914648"/>
                  </a:lnTo>
                  <a:lnTo>
                    <a:pt x="2848572" y="4138612"/>
                  </a:lnTo>
                  <a:lnTo>
                    <a:pt x="2856585" y="4124096"/>
                  </a:lnTo>
                  <a:lnTo>
                    <a:pt x="3170212" y="3555517"/>
                  </a:lnTo>
                  <a:lnTo>
                    <a:pt x="3972153" y="2906001"/>
                  </a:lnTo>
                  <a:lnTo>
                    <a:pt x="4341838" y="3046006"/>
                  </a:lnTo>
                  <a:lnTo>
                    <a:pt x="4356671" y="3035681"/>
                  </a:lnTo>
                  <a:lnTo>
                    <a:pt x="5683643" y="2111781"/>
                  </a:lnTo>
                  <a:lnTo>
                    <a:pt x="5683643" y="2100554"/>
                  </a:lnTo>
                  <a:lnTo>
                    <a:pt x="4340542" y="3035681"/>
                  </a:lnTo>
                  <a:lnTo>
                    <a:pt x="3998201" y="2906001"/>
                  </a:lnTo>
                  <a:lnTo>
                    <a:pt x="3970477" y="2895498"/>
                  </a:lnTo>
                  <a:lnTo>
                    <a:pt x="3182023" y="3534118"/>
                  </a:lnTo>
                  <a:lnTo>
                    <a:pt x="3564255" y="2841180"/>
                  </a:lnTo>
                  <a:lnTo>
                    <a:pt x="3746741" y="2698318"/>
                  </a:lnTo>
                  <a:lnTo>
                    <a:pt x="3827437" y="2636583"/>
                  </a:lnTo>
                  <a:lnTo>
                    <a:pt x="3866896" y="2606916"/>
                  </a:lnTo>
                  <a:lnTo>
                    <a:pt x="3905631" y="2578227"/>
                  </a:lnTo>
                  <a:lnTo>
                    <a:pt x="3943566" y="2550630"/>
                  </a:lnTo>
                  <a:lnTo>
                    <a:pt x="3980599" y="2524252"/>
                  </a:lnTo>
                  <a:lnTo>
                    <a:pt x="4949672" y="1522679"/>
                  </a:lnTo>
                  <a:lnTo>
                    <a:pt x="5683656" y="1233335"/>
                  </a:lnTo>
                  <a:lnTo>
                    <a:pt x="5683656" y="1223429"/>
                  </a:lnTo>
                  <a:lnTo>
                    <a:pt x="4944453" y="1514817"/>
                  </a:lnTo>
                  <a:lnTo>
                    <a:pt x="3974566" y="2517229"/>
                  </a:lnTo>
                  <a:lnTo>
                    <a:pt x="3574148" y="2823235"/>
                  </a:lnTo>
                  <a:lnTo>
                    <a:pt x="4445063" y="1244371"/>
                  </a:lnTo>
                  <a:lnTo>
                    <a:pt x="4813643" y="1223899"/>
                  </a:lnTo>
                  <a:lnTo>
                    <a:pt x="5683656" y="15735"/>
                  </a:lnTo>
                  <a:lnTo>
                    <a:pt x="56836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78673" y="8373939"/>
              <a:ext cx="81432" cy="8141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668119" y="8152600"/>
              <a:ext cx="2644775" cy="1193165"/>
            </a:xfrm>
            <a:custGeom>
              <a:avLst/>
              <a:gdLst/>
              <a:ahLst/>
              <a:cxnLst/>
              <a:rect l="l" t="t" r="r" b="b"/>
              <a:pathLst>
                <a:path w="2644775" h="1193165">
                  <a:moveTo>
                    <a:pt x="57569" y="875512"/>
                  </a:moveTo>
                  <a:lnTo>
                    <a:pt x="55308" y="864311"/>
                  </a:lnTo>
                  <a:lnTo>
                    <a:pt x="49136" y="855154"/>
                  </a:lnTo>
                  <a:lnTo>
                    <a:pt x="39979" y="848995"/>
                  </a:lnTo>
                  <a:lnTo>
                    <a:pt x="28778" y="846734"/>
                  </a:lnTo>
                  <a:lnTo>
                    <a:pt x="17576" y="848995"/>
                  </a:lnTo>
                  <a:lnTo>
                    <a:pt x="8432" y="855154"/>
                  </a:lnTo>
                  <a:lnTo>
                    <a:pt x="2260" y="864311"/>
                  </a:lnTo>
                  <a:lnTo>
                    <a:pt x="0" y="875512"/>
                  </a:lnTo>
                  <a:lnTo>
                    <a:pt x="2260" y="886714"/>
                  </a:lnTo>
                  <a:lnTo>
                    <a:pt x="8432" y="895870"/>
                  </a:lnTo>
                  <a:lnTo>
                    <a:pt x="17576" y="902042"/>
                  </a:lnTo>
                  <a:lnTo>
                    <a:pt x="28778" y="904303"/>
                  </a:lnTo>
                  <a:lnTo>
                    <a:pt x="39979" y="902042"/>
                  </a:lnTo>
                  <a:lnTo>
                    <a:pt x="49136" y="895870"/>
                  </a:lnTo>
                  <a:lnTo>
                    <a:pt x="55308" y="886714"/>
                  </a:lnTo>
                  <a:lnTo>
                    <a:pt x="57569" y="875512"/>
                  </a:lnTo>
                  <a:close/>
                </a:path>
                <a:path w="2644775" h="1193165">
                  <a:moveTo>
                    <a:pt x="997915" y="1164196"/>
                  </a:moveTo>
                  <a:lnTo>
                    <a:pt x="995654" y="1152982"/>
                  </a:lnTo>
                  <a:lnTo>
                    <a:pt x="989482" y="1143838"/>
                  </a:lnTo>
                  <a:lnTo>
                    <a:pt x="980325" y="1137666"/>
                  </a:lnTo>
                  <a:lnTo>
                    <a:pt x="969124" y="1135405"/>
                  </a:lnTo>
                  <a:lnTo>
                    <a:pt x="957922" y="1137666"/>
                  </a:lnTo>
                  <a:lnTo>
                    <a:pt x="948778" y="1143838"/>
                  </a:lnTo>
                  <a:lnTo>
                    <a:pt x="942606" y="1152982"/>
                  </a:lnTo>
                  <a:lnTo>
                    <a:pt x="940346" y="1164196"/>
                  </a:lnTo>
                  <a:lnTo>
                    <a:pt x="949337" y="1185481"/>
                  </a:lnTo>
                  <a:lnTo>
                    <a:pt x="969124" y="1192580"/>
                  </a:lnTo>
                  <a:lnTo>
                    <a:pt x="988923" y="1185481"/>
                  </a:lnTo>
                  <a:lnTo>
                    <a:pt x="997915" y="1164196"/>
                  </a:lnTo>
                  <a:close/>
                </a:path>
                <a:path w="2644775" h="1193165">
                  <a:moveTo>
                    <a:pt x="1106728" y="876960"/>
                  </a:moveTo>
                  <a:lnTo>
                    <a:pt x="1104468" y="865759"/>
                  </a:lnTo>
                  <a:lnTo>
                    <a:pt x="1098296" y="856615"/>
                  </a:lnTo>
                  <a:lnTo>
                    <a:pt x="1089152" y="850442"/>
                  </a:lnTo>
                  <a:lnTo>
                    <a:pt x="1077937" y="848182"/>
                  </a:lnTo>
                  <a:lnTo>
                    <a:pt x="1066749" y="850442"/>
                  </a:lnTo>
                  <a:lnTo>
                    <a:pt x="1057592" y="856615"/>
                  </a:lnTo>
                  <a:lnTo>
                    <a:pt x="1051433" y="865759"/>
                  </a:lnTo>
                  <a:lnTo>
                    <a:pt x="1049159" y="876960"/>
                  </a:lnTo>
                  <a:lnTo>
                    <a:pt x="1051433" y="888174"/>
                  </a:lnTo>
                  <a:lnTo>
                    <a:pt x="1057592" y="897318"/>
                  </a:lnTo>
                  <a:lnTo>
                    <a:pt x="1066749" y="903490"/>
                  </a:lnTo>
                  <a:lnTo>
                    <a:pt x="1077937" y="905751"/>
                  </a:lnTo>
                  <a:lnTo>
                    <a:pt x="1089152" y="903490"/>
                  </a:lnTo>
                  <a:lnTo>
                    <a:pt x="1098296" y="897318"/>
                  </a:lnTo>
                  <a:lnTo>
                    <a:pt x="1104468" y="888174"/>
                  </a:lnTo>
                  <a:lnTo>
                    <a:pt x="1106728" y="876960"/>
                  </a:lnTo>
                  <a:close/>
                </a:path>
                <a:path w="2644775" h="1193165">
                  <a:moveTo>
                    <a:pt x="2644356" y="20015"/>
                  </a:moveTo>
                  <a:lnTo>
                    <a:pt x="2642781" y="12230"/>
                  </a:lnTo>
                  <a:lnTo>
                    <a:pt x="2638488" y="5867"/>
                  </a:lnTo>
                  <a:lnTo>
                    <a:pt x="2632125" y="1574"/>
                  </a:lnTo>
                  <a:lnTo>
                    <a:pt x="2624340" y="0"/>
                  </a:lnTo>
                  <a:lnTo>
                    <a:pt x="2616543" y="1574"/>
                  </a:lnTo>
                  <a:lnTo>
                    <a:pt x="2610180" y="5867"/>
                  </a:lnTo>
                  <a:lnTo>
                    <a:pt x="2605887" y="12230"/>
                  </a:lnTo>
                  <a:lnTo>
                    <a:pt x="2604325" y="20015"/>
                  </a:lnTo>
                  <a:lnTo>
                    <a:pt x="2605887" y="27813"/>
                  </a:lnTo>
                  <a:lnTo>
                    <a:pt x="2610180" y="34175"/>
                  </a:lnTo>
                  <a:lnTo>
                    <a:pt x="2616543" y="38455"/>
                  </a:lnTo>
                  <a:lnTo>
                    <a:pt x="2624340" y="40030"/>
                  </a:lnTo>
                  <a:lnTo>
                    <a:pt x="2632125" y="38455"/>
                  </a:lnTo>
                  <a:lnTo>
                    <a:pt x="2638488" y="34175"/>
                  </a:lnTo>
                  <a:lnTo>
                    <a:pt x="2642781" y="27813"/>
                  </a:lnTo>
                  <a:lnTo>
                    <a:pt x="2644356" y="200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01023" y="8982944"/>
              <a:ext cx="81432" cy="8141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562200" y="6483476"/>
              <a:ext cx="3229610" cy="3020060"/>
            </a:xfrm>
            <a:custGeom>
              <a:avLst/>
              <a:gdLst/>
              <a:ahLst/>
              <a:cxnLst/>
              <a:rect l="l" t="t" r="r" b="b"/>
              <a:pathLst>
                <a:path w="3229609" h="3020059">
                  <a:moveTo>
                    <a:pt x="57569" y="2990939"/>
                  </a:moveTo>
                  <a:lnTo>
                    <a:pt x="55308" y="2979724"/>
                  </a:lnTo>
                  <a:lnTo>
                    <a:pt x="49136" y="2970580"/>
                  </a:lnTo>
                  <a:lnTo>
                    <a:pt x="39992" y="2964421"/>
                  </a:lnTo>
                  <a:lnTo>
                    <a:pt x="28778" y="2962160"/>
                  </a:lnTo>
                  <a:lnTo>
                    <a:pt x="17576" y="2964421"/>
                  </a:lnTo>
                  <a:lnTo>
                    <a:pt x="8432" y="2970580"/>
                  </a:lnTo>
                  <a:lnTo>
                    <a:pt x="2260" y="2979724"/>
                  </a:lnTo>
                  <a:lnTo>
                    <a:pt x="0" y="2990939"/>
                  </a:lnTo>
                  <a:lnTo>
                    <a:pt x="2260" y="3002127"/>
                  </a:lnTo>
                  <a:lnTo>
                    <a:pt x="8432" y="3011284"/>
                  </a:lnTo>
                  <a:lnTo>
                    <a:pt x="17576" y="3017443"/>
                  </a:lnTo>
                  <a:lnTo>
                    <a:pt x="28778" y="3019717"/>
                  </a:lnTo>
                  <a:lnTo>
                    <a:pt x="39992" y="3017443"/>
                  </a:lnTo>
                  <a:lnTo>
                    <a:pt x="49136" y="3011284"/>
                  </a:lnTo>
                  <a:lnTo>
                    <a:pt x="55308" y="3002127"/>
                  </a:lnTo>
                  <a:lnTo>
                    <a:pt x="57569" y="2990939"/>
                  </a:lnTo>
                  <a:close/>
                </a:path>
                <a:path w="3229609" h="3020059">
                  <a:moveTo>
                    <a:pt x="1635048" y="2919742"/>
                  </a:moveTo>
                  <a:lnTo>
                    <a:pt x="1632788" y="2908541"/>
                  </a:lnTo>
                  <a:lnTo>
                    <a:pt x="1626616" y="2899397"/>
                  </a:lnTo>
                  <a:lnTo>
                    <a:pt x="1617459" y="2893225"/>
                  </a:lnTo>
                  <a:lnTo>
                    <a:pt x="1606257" y="2890964"/>
                  </a:lnTo>
                  <a:lnTo>
                    <a:pt x="1595056" y="2893225"/>
                  </a:lnTo>
                  <a:lnTo>
                    <a:pt x="1585899" y="2899397"/>
                  </a:lnTo>
                  <a:lnTo>
                    <a:pt x="1579727" y="2908541"/>
                  </a:lnTo>
                  <a:lnTo>
                    <a:pt x="1577467" y="2919742"/>
                  </a:lnTo>
                  <a:lnTo>
                    <a:pt x="1579727" y="2930956"/>
                  </a:lnTo>
                  <a:lnTo>
                    <a:pt x="1585899" y="2940100"/>
                  </a:lnTo>
                  <a:lnTo>
                    <a:pt x="1595056" y="2946273"/>
                  </a:lnTo>
                  <a:lnTo>
                    <a:pt x="1606257" y="2948533"/>
                  </a:lnTo>
                  <a:lnTo>
                    <a:pt x="1617459" y="2946273"/>
                  </a:lnTo>
                  <a:lnTo>
                    <a:pt x="1626616" y="2940100"/>
                  </a:lnTo>
                  <a:lnTo>
                    <a:pt x="1632788" y="2930956"/>
                  </a:lnTo>
                  <a:lnTo>
                    <a:pt x="1635048" y="2919742"/>
                  </a:lnTo>
                  <a:close/>
                </a:path>
                <a:path w="3229609" h="3020059">
                  <a:moveTo>
                    <a:pt x="3229521" y="28308"/>
                  </a:moveTo>
                  <a:lnTo>
                    <a:pt x="3227286" y="17297"/>
                  </a:lnTo>
                  <a:lnTo>
                    <a:pt x="3221228" y="8293"/>
                  </a:lnTo>
                  <a:lnTo>
                    <a:pt x="3212223" y="2222"/>
                  </a:lnTo>
                  <a:lnTo>
                    <a:pt x="3201212" y="0"/>
                  </a:lnTo>
                  <a:lnTo>
                    <a:pt x="3190189" y="2222"/>
                  </a:lnTo>
                  <a:lnTo>
                    <a:pt x="3181185" y="8293"/>
                  </a:lnTo>
                  <a:lnTo>
                    <a:pt x="3175127" y="17297"/>
                  </a:lnTo>
                  <a:lnTo>
                    <a:pt x="3172904" y="28308"/>
                  </a:lnTo>
                  <a:lnTo>
                    <a:pt x="3175127" y="39331"/>
                  </a:lnTo>
                  <a:lnTo>
                    <a:pt x="3181185" y="48323"/>
                  </a:lnTo>
                  <a:lnTo>
                    <a:pt x="3190189" y="54394"/>
                  </a:lnTo>
                  <a:lnTo>
                    <a:pt x="3201212" y="56616"/>
                  </a:lnTo>
                  <a:lnTo>
                    <a:pt x="3212223" y="54394"/>
                  </a:lnTo>
                  <a:lnTo>
                    <a:pt x="3221228" y="48323"/>
                  </a:lnTo>
                  <a:lnTo>
                    <a:pt x="3227286" y="39331"/>
                  </a:lnTo>
                  <a:lnTo>
                    <a:pt x="3229521" y="283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92232" y="6451182"/>
              <a:ext cx="80238" cy="802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270425" y="5504319"/>
              <a:ext cx="1580515" cy="2317115"/>
            </a:xfrm>
            <a:custGeom>
              <a:avLst/>
              <a:gdLst/>
              <a:ahLst/>
              <a:cxnLst/>
              <a:rect l="l" t="t" r="r" b="b"/>
              <a:pathLst>
                <a:path w="1580515" h="2317115">
                  <a:moveTo>
                    <a:pt x="56616" y="2288298"/>
                  </a:moveTo>
                  <a:lnTo>
                    <a:pt x="54394" y="2277275"/>
                  </a:lnTo>
                  <a:lnTo>
                    <a:pt x="48323" y="2268270"/>
                  </a:lnTo>
                  <a:lnTo>
                    <a:pt x="39331" y="2262213"/>
                  </a:lnTo>
                  <a:lnTo>
                    <a:pt x="28308" y="2259990"/>
                  </a:lnTo>
                  <a:lnTo>
                    <a:pt x="17297" y="2262213"/>
                  </a:lnTo>
                  <a:lnTo>
                    <a:pt x="8293" y="2268270"/>
                  </a:lnTo>
                  <a:lnTo>
                    <a:pt x="2222" y="2277275"/>
                  </a:lnTo>
                  <a:lnTo>
                    <a:pt x="0" y="2288298"/>
                  </a:lnTo>
                  <a:lnTo>
                    <a:pt x="2222" y="2299309"/>
                  </a:lnTo>
                  <a:lnTo>
                    <a:pt x="8293" y="2308301"/>
                  </a:lnTo>
                  <a:lnTo>
                    <a:pt x="17297" y="2314371"/>
                  </a:lnTo>
                  <a:lnTo>
                    <a:pt x="28308" y="2316607"/>
                  </a:lnTo>
                  <a:lnTo>
                    <a:pt x="39331" y="2314371"/>
                  </a:lnTo>
                  <a:lnTo>
                    <a:pt x="48323" y="2308301"/>
                  </a:lnTo>
                  <a:lnTo>
                    <a:pt x="54394" y="2299309"/>
                  </a:lnTo>
                  <a:lnTo>
                    <a:pt x="56616" y="2288298"/>
                  </a:lnTo>
                  <a:close/>
                </a:path>
                <a:path w="1580515" h="2317115">
                  <a:moveTo>
                    <a:pt x="1017803" y="1286306"/>
                  </a:moveTo>
                  <a:lnTo>
                    <a:pt x="1016228" y="1278509"/>
                  </a:lnTo>
                  <a:lnTo>
                    <a:pt x="1011936" y="1272146"/>
                  </a:lnTo>
                  <a:lnTo>
                    <a:pt x="1005573" y="1267853"/>
                  </a:lnTo>
                  <a:lnTo>
                    <a:pt x="997788" y="1266278"/>
                  </a:lnTo>
                  <a:lnTo>
                    <a:pt x="990003" y="1267853"/>
                  </a:lnTo>
                  <a:lnTo>
                    <a:pt x="983640" y="1272146"/>
                  </a:lnTo>
                  <a:lnTo>
                    <a:pt x="979347" y="1278509"/>
                  </a:lnTo>
                  <a:lnTo>
                    <a:pt x="977773" y="1286306"/>
                  </a:lnTo>
                  <a:lnTo>
                    <a:pt x="979347" y="1294091"/>
                  </a:lnTo>
                  <a:lnTo>
                    <a:pt x="983640" y="1300454"/>
                  </a:lnTo>
                  <a:lnTo>
                    <a:pt x="990003" y="1304734"/>
                  </a:lnTo>
                  <a:lnTo>
                    <a:pt x="997788" y="1306309"/>
                  </a:lnTo>
                  <a:lnTo>
                    <a:pt x="1005573" y="1304734"/>
                  </a:lnTo>
                  <a:lnTo>
                    <a:pt x="1011936" y="1300454"/>
                  </a:lnTo>
                  <a:lnTo>
                    <a:pt x="1016228" y="1294091"/>
                  </a:lnTo>
                  <a:lnTo>
                    <a:pt x="1017803" y="1286306"/>
                  </a:lnTo>
                  <a:close/>
                </a:path>
                <a:path w="1580515" h="2317115">
                  <a:moveTo>
                    <a:pt x="1579930" y="24422"/>
                  </a:moveTo>
                  <a:lnTo>
                    <a:pt x="1578013" y="14922"/>
                  </a:lnTo>
                  <a:lnTo>
                    <a:pt x="1572780" y="7162"/>
                  </a:lnTo>
                  <a:lnTo>
                    <a:pt x="1565021" y="1917"/>
                  </a:lnTo>
                  <a:lnTo>
                    <a:pt x="1555521" y="0"/>
                  </a:lnTo>
                  <a:lnTo>
                    <a:pt x="1546021" y="1917"/>
                  </a:lnTo>
                  <a:lnTo>
                    <a:pt x="1538249" y="7162"/>
                  </a:lnTo>
                  <a:lnTo>
                    <a:pt x="1533017" y="14922"/>
                  </a:lnTo>
                  <a:lnTo>
                    <a:pt x="1531099" y="24422"/>
                  </a:lnTo>
                  <a:lnTo>
                    <a:pt x="1533017" y="33934"/>
                  </a:lnTo>
                  <a:lnTo>
                    <a:pt x="1538249" y="41694"/>
                  </a:lnTo>
                  <a:lnTo>
                    <a:pt x="1546021" y="46913"/>
                  </a:lnTo>
                  <a:lnTo>
                    <a:pt x="1555521" y="48831"/>
                  </a:lnTo>
                  <a:lnTo>
                    <a:pt x="1565021" y="46913"/>
                  </a:lnTo>
                  <a:lnTo>
                    <a:pt x="1572780" y="41694"/>
                  </a:lnTo>
                  <a:lnTo>
                    <a:pt x="1578013" y="33934"/>
                  </a:lnTo>
                  <a:lnTo>
                    <a:pt x="1579930" y="244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04367" y="9558070"/>
              <a:ext cx="78498" cy="78498"/>
            </a:xfrm>
            <a:prstGeom prst="rect">
              <a:avLst/>
            </a:prstGeom>
          </p:spPr>
        </p:pic>
      </p:grpSp>
      <p:sp>
        <p:nvSpPr>
          <p:cNvPr id="19" name="object 14"/>
          <p:cNvSpPr txBox="1">
            <a:spLocks/>
          </p:cNvSpPr>
          <p:nvPr/>
        </p:nvSpPr>
        <p:spPr>
          <a:xfrm>
            <a:off x="1467430" y="2573142"/>
            <a:ext cx="9566665" cy="136704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4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Спасибо</a:t>
            </a:r>
            <a:r>
              <a:rPr kumimoji="0" lang="ru-RU" sz="4400" b="1" i="0" u="none" strike="noStrike" kern="120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4400" b="1" i="0" u="none" strike="noStrike" kern="1200" cap="none" spc="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</a:t>
            </a:r>
            <a:r>
              <a:rPr kumimoji="0" lang="ru-RU" sz="4400" b="1" i="0" u="none" strike="noStrike" kern="120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4400" b="1" i="0" u="none" strike="noStrike" kern="1200" cap="none" spc="1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внимание!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23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Игътибарыгыз</a:t>
            </a:r>
            <a:r>
              <a:rPr kumimoji="0" lang="ru-RU" sz="4400" b="1" i="0" u="none" strike="noStrike" kern="1200" cap="none" spc="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4400" b="1" i="0" u="none" strike="noStrike" kern="1200" cap="none" spc="32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өчен</a:t>
            </a:r>
            <a:r>
              <a:rPr kumimoji="0" lang="ru-RU" sz="4400" b="1" i="0" u="none" strike="noStrike" kern="1200" cap="none" spc="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4400" b="1" i="0" u="none" strike="noStrike" kern="1200" cap="none" spc="20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рәхмәт</a:t>
            </a:r>
            <a:r>
              <a:rPr kumimoji="0" lang="ru-RU" sz="4400" b="1" i="0" u="none" strike="noStrike" kern="1200" cap="none" spc="20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!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83A6EBB-F3FE-4551-AD16-FDD7F2612F9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35983" y="13477"/>
            <a:ext cx="1556017" cy="9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12336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54727</TotalTime>
  <Words>1095</Words>
  <Application>Microsoft Office PowerPoint</Application>
  <PresentationFormat>Широкоэкранный</PresentationFormat>
  <Paragraphs>242</Paragraphs>
  <Slides>23</Slides>
  <Notes>15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Cambria</vt:lpstr>
      <vt:lpstr>Times New Roman</vt:lpstr>
      <vt:lpstr>Trebuchet MS</vt:lpstr>
      <vt:lpstr>Wingdings</vt:lpstr>
      <vt:lpstr>1_Тема Office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Полномочные, постоянные и торгово-экономические представительства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MY EXPORT</vt:lpstr>
      <vt:lpstr>Торговые представительства РФ за рубежом</vt:lpstr>
      <vt:lpstr>Презентация PowerPoint</vt:lpstr>
      <vt:lpstr>Made in Tatarstan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Альбина Владимировна Гергерт</cp:lastModifiedBy>
  <cp:revision>1147</cp:revision>
  <cp:lastPrinted>2022-07-05T11:39:20Z</cp:lastPrinted>
  <dcterms:created xsi:type="dcterms:W3CDTF">2020-07-08T08:34:25Z</dcterms:created>
  <dcterms:modified xsi:type="dcterms:W3CDTF">2023-02-27T15:56:06Z</dcterms:modified>
</cp:coreProperties>
</file>